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52"/>
  </p:notesMasterIdLst>
  <p:handoutMasterIdLst>
    <p:handoutMasterId r:id="rId53"/>
  </p:handoutMasterIdLst>
  <p:sldIdLst>
    <p:sldId id="299" r:id="rId3"/>
    <p:sldId id="747" r:id="rId4"/>
    <p:sldId id="774" r:id="rId5"/>
    <p:sldId id="709" r:id="rId6"/>
    <p:sldId id="748" r:id="rId7"/>
    <p:sldId id="780" r:id="rId8"/>
    <p:sldId id="710" r:id="rId9"/>
    <p:sldId id="782" r:id="rId10"/>
    <p:sldId id="707" r:id="rId11"/>
    <p:sldId id="778" r:id="rId12"/>
    <p:sldId id="703" r:id="rId13"/>
    <p:sldId id="783" r:id="rId14"/>
    <p:sldId id="694" r:id="rId15"/>
    <p:sldId id="789" r:id="rId16"/>
    <p:sldId id="681" r:id="rId17"/>
    <p:sldId id="697" r:id="rId18"/>
    <p:sldId id="685" r:id="rId19"/>
    <p:sldId id="749" r:id="rId20"/>
    <p:sldId id="773" r:id="rId21"/>
    <p:sldId id="766" r:id="rId22"/>
    <p:sldId id="705" r:id="rId23"/>
    <p:sldId id="714" r:id="rId24"/>
    <p:sldId id="771" r:id="rId25"/>
    <p:sldId id="751" r:id="rId26"/>
    <p:sldId id="772" r:id="rId27"/>
    <p:sldId id="785" r:id="rId28"/>
    <p:sldId id="750" r:id="rId29"/>
    <p:sldId id="769" r:id="rId30"/>
    <p:sldId id="775" r:id="rId31"/>
    <p:sldId id="776" r:id="rId32"/>
    <p:sldId id="768" r:id="rId33"/>
    <p:sldId id="770" r:id="rId34"/>
    <p:sldId id="753" r:id="rId35"/>
    <p:sldId id="765" r:id="rId36"/>
    <p:sldId id="787" r:id="rId37"/>
    <p:sldId id="784" r:id="rId38"/>
    <p:sldId id="764" r:id="rId39"/>
    <p:sldId id="754" r:id="rId40"/>
    <p:sldId id="777" r:id="rId41"/>
    <p:sldId id="704" r:id="rId42"/>
    <p:sldId id="706" r:id="rId43"/>
    <p:sldId id="314" r:id="rId44"/>
    <p:sldId id="675" r:id="rId45"/>
    <p:sldId id="755" r:id="rId46"/>
    <p:sldId id="788" r:id="rId47"/>
    <p:sldId id="683" r:id="rId48"/>
    <p:sldId id="674" r:id="rId49"/>
    <p:sldId id="672" r:id="rId50"/>
    <p:sldId id="690"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4924C0"/>
    <a:srgbClr val="0850C0"/>
    <a:srgbClr val="426D95"/>
    <a:srgbClr val="FFC000"/>
    <a:srgbClr val="A9C1DF"/>
    <a:srgbClr val="CFDDED"/>
    <a:srgbClr val="00853B"/>
    <a:srgbClr val="99FF33"/>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95016" autoAdjust="0"/>
  </p:normalViewPr>
  <p:slideViewPr>
    <p:cSldViewPr showGuides="1">
      <p:cViewPr varScale="1">
        <p:scale>
          <a:sx n="103" d="100"/>
          <a:sy n="103" d="100"/>
        </p:scale>
        <p:origin x="2136" y="184"/>
      </p:cViewPr>
      <p:guideLst>
        <p:guide orient="horz" pos="3936"/>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99" d="100"/>
          <a:sy n="99" d="100"/>
        </p:scale>
        <p:origin x="-2532"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image" Target="../media/image5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59AE54-440E-3044-81E0-0BB00879AD58}" type="doc">
      <dgm:prSet loTypeId="urn:microsoft.com/office/officeart/2005/8/layout/process2" loCatId="" qsTypeId="urn:microsoft.com/office/officeart/2005/8/quickstyle/simple4" qsCatId="simple" csTypeId="urn:microsoft.com/office/officeart/2005/8/colors/accent1_2" csCatId="accent1" phldr="1"/>
      <dgm:spPr/>
    </dgm:pt>
    <mc:AlternateContent xmlns:mc="http://schemas.openxmlformats.org/markup-compatibility/2006" xmlns:a14="http://schemas.microsoft.com/office/drawing/2010/main">
      <mc:Choice Requires="a14">
        <dgm:pt modelId="{DDCD32CB-441D-E04C-B425-D3F4EF5DD8B4}">
          <dgm:prSet phldrT="[Text]"/>
          <dgm:spPr>
            <a:solidFill>
              <a:srgbClr val="0070C0"/>
            </a:solidFill>
          </dgm:spPr>
          <dgm:t>
            <a:bodyPr/>
            <a:lstStyle/>
            <a:p>
              <a:r>
                <a:rPr lang="en-US" dirty="0"/>
                <a:t>Real Space Strain Field</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a:rPr lang="en-US" b="1" i="1" smtClean="0">
                        <a:latin typeface="Cambria Math" panose="02040503050406030204" pitchFamily="18" charset="0"/>
                      </a:rPr>
                      <m:t>𝒓</m:t>
                    </m:r>
                    <m:r>
                      <a:rPr lang="en-US" b="0" i="1" smtClean="0">
                        <a:latin typeface="Cambria Math" panose="02040503050406030204" pitchFamily="18" charset="0"/>
                      </a:rPr>
                      <m:t>)</m:t>
                    </m:r>
                  </m:oMath>
                </m:oMathPara>
              </a14:m>
              <a:endParaRPr lang="en-US" dirty="0"/>
            </a:p>
          </dgm:t>
        </dgm:pt>
      </mc:Choice>
      <mc:Fallback xmlns="">
        <dgm:pt modelId="{DDCD32CB-441D-E04C-B425-D3F4EF5DD8B4}">
          <dgm:prSet phldrT="[Text]"/>
          <dgm:spPr>
            <a:solidFill>
              <a:srgbClr val="0070C0"/>
            </a:solidFill>
          </dgm:spPr>
          <dgm:t>
            <a:bodyPr/>
            <a:lstStyle/>
            <a:p>
              <a:r>
                <a:rPr lang="en-US" dirty="0"/>
                <a:t>Real Space Strain Field</a:t>
              </a:r>
            </a:p>
            <a:p>
              <a:r>
                <a:rPr lang="en-US" b="0" i="0">
                  <a:latin typeface="Cambria Math" panose="02040503050406030204" pitchFamily="18" charset="0"/>
                </a:rPr>
                <a:t>𝜖(</a:t>
              </a:r>
              <a:r>
                <a:rPr lang="en-US" b="1" i="0">
                  <a:latin typeface="Cambria Math" panose="02040503050406030204" pitchFamily="18" charset="0"/>
                </a:rPr>
                <a:t>𝒓</a:t>
              </a:r>
              <a:r>
                <a:rPr lang="en-US" b="0" i="0">
                  <a:latin typeface="Cambria Math" panose="02040503050406030204" pitchFamily="18" charset="0"/>
                </a:rPr>
                <a:t>)</a:t>
              </a:r>
              <a:endParaRPr lang="en-US" dirty="0"/>
            </a:p>
          </dgm:t>
        </dgm:pt>
      </mc:Fallback>
    </mc:AlternateContent>
    <dgm:pt modelId="{5CBA9B47-F399-A849-B47C-0AA3E1CF4469}" type="parTrans" cxnId="{FA93049E-581D-3441-A067-44C6FF5F07AB}">
      <dgm:prSet/>
      <dgm:spPr/>
      <dgm:t>
        <a:bodyPr/>
        <a:lstStyle/>
        <a:p>
          <a:endParaRPr lang="en-US"/>
        </a:p>
      </dgm:t>
    </dgm:pt>
    <dgm:pt modelId="{784313A2-D328-4942-86C6-672B991A57F0}" type="sibTrans" cxnId="{FA93049E-581D-3441-A067-44C6FF5F07AB}">
      <dgm:prSet/>
      <dgm:spPr/>
      <dgm:t>
        <a:bodyPr/>
        <a:lstStyle/>
        <a:p>
          <a:endParaRPr lang="en-US"/>
        </a:p>
      </dgm:t>
    </dgm:pt>
    <mc:AlternateContent xmlns:mc="http://schemas.openxmlformats.org/markup-compatibility/2006" xmlns:a14="http://schemas.microsoft.com/office/drawing/2010/main">
      <mc:Choice Requires="a14">
        <dgm:pt modelId="{759E1DAD-A4A4-A54F-A54E-BC4427E810DB}">
          <dgm:prSet phldrT="[Text]"/>
          <dgm:spPr>
            <a:solidFill>
              <a:srgbClr val="0070C0"/>
            </a:solidFill>
          </dgm:spPr>
          <dgm:t>
            <a:bodyPr/>
            <a:lstStyle/>
            <a:p>
              <a:r>
                <a:rPr lang="en-US" dirty="0"/>
                <a:t>Real Space Scattering Potential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1" i="1" smtClean="0">
                        <a:latin typeface="Cambria Math" panose="02040503050406030204" pitchFamily="18" charset="0"/>
                      </a:rPr>
                      <m:t>𝒓</m:t>
                    </m:r>
                    <m:r>
                      <a:rPr lang="en-US" b="0" i="1" smtClean="0">
                        <a:latin typeface="Cambria Math" panose="02040503050406030204" pitchFamily="18" charset="0"/>
                      </a:rPr>
                      <m:t>)</m:t>
                    </m:r>
                  </m:oMath>
                </m:oMathPara>
              </a14:m>
              <a:endParaRPr lang="en-US" dirty="0"/>
            </a:p>
          </dgm:t>
        </dgm:pt>
      </mc:Choice>
      <mc:Fallback xmlns="">
        <dgm:pt modelId="{759E1DAD-A4A4-A54F-A54E-BC4427E810DB}">
          <dgm:prSet phldrT="[Text]"/>
          <dgm:spPr>
            <a:solidFill>
              <a:srgbClr val="0070C0"/>
            </a:solidFill>
          </dgm:spPr>
          <dgm:t>
            <a:bodyPr/>
            <a:lstStyle/>
            <a:p>
              <a:r>
                <a:rPr lang="en-US" dirty="0"/>
                <a:t>Real Space Scattering Potential</a:t>
              </a:r>
            </a:p>
            <a:p>
              <a:r>
                <a:rPr lang="en-US" b="0" i="0">
                  <a:latin typeface="Cambria Math" panose="02040503050406030204" pitchFamily="18" charset="0"/>
                </a:rPr>
                <a:t>𝑉(</a:t>
              </a:r>
              <a:r>
                <a:rPr lang="en-US" b="1" i="0">
                  <a:latin typeface="Cambria Math" panose="02040503050406030204" pitchFamily="18" charset="0"/>
                </a:rPr>
                <a:t>𝒓</a:t>
              </a:r>
              <a:r>
                <a:rPr lang="en-US" b="0" i="0">
                  <a:latin typeface="Cambria Math" panose="02040503050406030204" pitchFamily="18" charset="0"/>
                </a:rPr>
                <a:t>)</a:t>
              </a:r>
              <a:endParaRPr lang="en-US" dirty="0"/>
            </a:p>
          </dgm:t>
        </dgm:pt>
      </mc:Fallback>
    </mc:AlternateContent>
    <dgm:pt modelId="{3A2138FB-40A4-144F-B2FA-D7B52E5222E9}" type="parTrans" cxnId="{9BBF4440-E0EF-BF46-9DF4-0577BDAA732F}">
      <dgm:prSet/>
      <dgm:spPr/>
      <dgm:t>
        <a:bodyPr/>
        <a:lstStyle/>
        <a:p>
          <a:endParaRPr lang="en-US"/>
        </a:p>
      </dgm:t>
    </dgm:pt>
    <dgm:pt modelId="{56C97C06-15AD-1048-AB8E-85D2688B6FA8}" type="sibTrans" cxnId="{9BBF4440-E0EF-BF46-9DF4-0577BDAA732F}">
      <dgm:prSet/>
      <dgm:spPr/>
      <dgm:t>
        <a:bodyPr/>
        <a:lstStyle/>
        <a:p>
          <a:endParaRPr lang="en-US"/>
        </a:p>
      </dgm:t>
    </dgm:pt>
    <mc:AlternateContent xmlns:mc="http://schemas.openxmlformats.org/markup-compatibility/2006" xmlns:a14="http://schemas.microsoft.com/office/drawing/2010/main">
      <mc:Choice Requires="a14">
        <dgm:pt modelId="{0EA8ADE9-B8CF-474C-B907-BEED6DDCB9F2}">
          <dgm:prSet phldrT="[Text]"/>
          <dgm:spPr>
            <a:solidFill>
              <a:srgbClr val="0070C0"/>
            </a:solidFill>
          </dgm:spPr>
          <dgm:t>
            <a:bodyPr/>
            <a:lstStyle/>
            <a:p>
              <a:r>
                <a:rPr lang="en-US" dirty="0"/>
                <a:t>Scattering Matrix Element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𝒒</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𝒒</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𝒌</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𝒌</m:t>
                    </m:r>
                  </m:oMath>
                </m:oMathPara>
              </a14:m>
              <a:endParaRPr lang="en-US" b="1" dirty="0"/>
            </a:p>
          </dgm:t>
        </dgm:pt>
      </mc:Choice>
      <mc:Fallback xmlns="">
        <dgm:pt modelId="{0EA8ADE9-B8CF-474C-B907-BEED6DDCB9F2}">
          <dgm:prSet phldrT="[Text]"/>
          <dgm:spPr>
            <a:solidFill>
              <a:srgbClr val="0070C0"/>
            </a:solidFill>
          </dgm:spPr>
          <dgm:t>
            <a:bodyPr/>
            <a:lstStyle/>
            <a:p>
              <a:r>
                <a:rPr lang="en-US" dirty="0"/>
                <a:t>Scattering Matrix Element</a:t>
              </a:r>
            </a:p>
            <a:p>
              <a:pPr/>
              <a:r>
                <a:rPr lang="en-US" b="0" i="0">
                  <a:latin typeface="Cambria Math" panose="02040503050406030204" pitchFamily="18" charset="0"/>
                </a:rPr>
                <a:t>𝐶(</a:t>
              </a:r>
              <a:r>
                <a:rPr lang="en-US" b="1" i="0">
                  <a:latin typeface="Cambria Math" panose="02040503050406030204" pitchFamily="18" charset="0"/>
                </a:rPr>
                <a:t>𝒒</a:t>
              </a:r>
              <a:r>
                <a:rPr lang="en-US" b="0" i="0">
                  <a:latin typeface="Cambria Math" panose="02040503050406030204" pitchFamily="18" charset="0"/>
                </a:rPr>
                <a:t>)</a:t>
              </a:r>
              <a:endParaRPr lang="en-US" dirty="0"/>
            </a:p>
            <a:p>
              <a:pPr/>
              <a:r>
                <a:rPr lang="en-US" b="1" i="0">
                  <a:latin typeface="Cambria Math" panose="02040503050406030204" pitchFamily="18" charset="0"/>
                </a:rPr>
                <a:t>𝒒=𝒌^′−𝒌</a:t>
              </a:r>
              <a:endParaRPr lang="en-US" b="1" dirty="0"/>
            </a:p>
          </dgm:t>
        </dgm:pt>
      </mc:Fallback>
    </mc:AlternateContent>
    <dgm:pt modelId="{1AD9A89C-4237-4648-9AC0-8402FD9FB292}" type="parTrans" cxnId="{9F263E1A-AA22-EB46-85CD-C9704742AD60}">
      <dgm:prSet/>
      <dgm:spPr/>
      <dgm:t>
        <a:bodyPr/>
        <a:lstStyle/>
        <a:p>
          <a:endParaRPr lang="en-US"/>
        </a:p>
      </dgm:t>
    </dgm:pt>
    <dgm:pt modelId="{9761CF1C-01F7-1240-8663-BD7321E12BE9}" type="sibTrans" cxnId="{9F263E1A-AA22-EB46-85CD-C9704742AD60}">
      <dgm:prSet/>
      <dgm:spPr/>
      <dgm:t>
        <a:bodyPr/>
        <a:lstStyle/>
        <a:p>
          <a:endParaRPr lang="en-US"/>
        </a:p>
      </dgm:t>
    </dgm:pt>
    <dgm:pt modelId="{8E9FBB63-8FCC-1B44-BFC3-737F2F935C54}" type="pres">
      <dgm:prSet presAssocID="{9F59AE54-440E-3044-81E0-0BB00879AD58}" presName="linearFlow" presStyleCnt="0">
        <dgm:presLayoutVars>
          <dgm:resizeHandles val="exact"/>
        </dgm:presLayoutVars>
      </dgm:prSet>
      <dgm:spPr/>
    </dgm:pt>
    <dgm:pt modelId="{A62057B4-F89E-264D-B092-0D0B08F1ACB3}" type="pres">
      <dgm:prSet presAssocID="{DDCD32CB-441D-E04C-B425-D3F4EF5DD8B4}" presName="node" presStyleLbl="node1" presStyleIdx="0" presStyleCnt="3">
        <dgm:presLayoutVars>
          <dgm:bulletEnabled val="1"/>
        </dgm:presLayoutVars>
      </dgm:prSet>
      <dgm:spPr/>
    </dgm:pt>
    <dgm:pt modelId="{4A03119A-BEC3-B44F-B7C1-A85EFD50C59B}" type="pres">
      <dgm:prSet presAssocID="{784313A2-D328-4942-86C6-672B991A57F0}" presName="sibTrans" presStyleLbl="sibTrans2D1" presStyleIdx="0" presStyleCnt="2"/>
      <dgm:spPr/>
    </dgm:pt>
    <dgm:pt modelId="{5D779EDF-96EF-FB43-BF87-2A282B6AD6C4}" type="pres">
      <dgm:prSet presAssocID="{784313A2-D328-4942-86C6-672B991A57F0}" presName="connectorText" presStyleLbl="sibTrans2D1" presStyleIdx="0" presStyleCnt="2"/>
      <dgm:spPr/>
    </dgm:pt>
    <dgm:pt modelId="{8243D705-4946-9941-BF4A-7B4B2F8717AC}" type="pres">
      <dgm:prSet presAssocID="{759E1DAD-A4A4-A54F-A54E-BC4427E810DB}" presName="node" presStyleLbl="node1" presStyleIdx="1" presStyleCnt="3">
        <dgm:presLayoutVars>
          <dgm:bulletEnabled val="1"/>
        </dgm:presLayoutVars>
      </dgm:prSet>
      <dgm:spPr/>
    </dgm:pt>
    <dgm:pt modelId="{D6941897-24A7-6E42-9DEB-4639A4ABCE60}" type="pres">
      <dgm:prSet presAssocID="{56C97C06-15AD-1048-AB8E-85D2688B6FA8}" presName="sibTrans" presStyleLbl="sibTrans2D1" presStyleIdx="1" presStyleCnt="2"/>
      <dgm:spPr/>
    </dgm:pt>
    <dgm:pt modelId="{49733C95-292E-4D4A-9555-AECF5CAD271B}" type="pres">
      <dgm:prSet presAssocID="{56C97C06-15AD-1048-AB8E-85D2688B6FA8}" presName="connectorText" presStyleLbl="sibTrans2D1" presStyleIdx="1" presStyleCnt="2"/>
      <dgm:spPr/>
    </dgm:pt>
    <dgm:pt modelId="{43B6F347-2482-084D-941F-1BB96396FD9F}" type="pres">
      <dgm:prSet presAssocID="{0EA8ADE9-B8CF-474C-B907-BEED6DDCB9F2}" presName="node" presStyleLbl="node1" presStyleIdx="2" presStyleCnt="3" custScaleX="99270" custScaleY="129990">
        <dgm:presLayoutVars>
          <dgm:bulletEnabled val="1"/>
        </dgm:presLayoutVars>
      </dgm:prSet>
      <dgm:spPr/>
    </dgm:pt>
  </dgm:ptLst>
  <dgm:cxnLst>
    <dgm:cxn modelId="{6A9CED01-7A8B-8441-B2C6-8E548F04E4FB}" type="presOf" srcId="{784313A2-D328-4942-86C6-672B991A57F0}" destId="{4A03119A-BEC3-B44F-B7C1-A85EFD50C59B}" srcOrd="0" destOrd="0" presId="urn:microsoft.com/office/officeart/2005/8/layout/process2"/>
    <dgm:cxn modelId="{9F263E1A-AA22-EB46-85CD-C9704742AD60}" srcId="{9F59AE54-440E-3044-81E0-0BB00879AD58}" destId="{0EA8ADE9-B8CF-474C-B907-BEED6DDCB9F2}" srcOrd="2" destOrd="0" parTransId="{1AD9A89C-4237-4648-9AC0-8402FD9FB292}" sibTransId="{9761CF1C-01F7-1240-8663-BD7321E12BE9}"/>
    <dgm:cxn modelId="{9BBF4440-E0EF-BF46-9DF4-0577BDAA732F}" srcId="{9F59AE54-440E-3044-81E0-0BB00879AD58}" destId="{759E1DAD-A4A4-A54F-A54E-BC4427E810DB}" srcOrd="1" destOrd="0" parTransId="{3A2138FB-40A4-144F-B2FA-D7B52E5222E9}" sibTransId="{56C97C06-15AD-1048-AB8E-85D2688B6FA8}"/>
    <dgm:cxn modelId="{64B2706C-14CF-5740-BB69-D6B1FD4B0A45}" type="presOf" srcId="{56C97C06-15AD-1048-AB8E-85D2688B6FA8}" destId="{D6941897-24A7-6E42-9DEB-4639A4ABCE60}" srcOrd="0" destOrd="0" presId="urn:microsoft.com/office/officeart/2005/8/layout/process2"/>
    <dgm:cxn modelId="{A97A0579-6139-7B49-9644-22591DD79532}" type="presOf" srcId="{0EA8ADE9-B8CF-474C-B907-BEED6DDCB9F2}" destId="{43B6F347-2482-084D-941F-1BB96396FD9F}" srcOrd="0" destOrd="0" presId="urn:microsoft.com/office/officeart/2005/8/layout/process2"/>
    <dgm:cxn modelId="{3A19178C-6957-FC4B-AAAE-821C275B5F6E}" type="presOf" srcId="{56C97C06-15AD-1048-AB8E-85D2688B6FA8}" destId="{49733C95-292E-4D4A-9555-AECF5CAD271B}" srcOrd="1" destOrd="0" presId="urn:microsoft.com/office/officeart/2005/8/layout/process2"/>
    <dgm:cxn modelId="{FA93049E-581D-3441-A067-44C6FF5F07AB}" srcId="{9F59AE54-440E-3044-81E0-0BB00879AD58}" destId="{DDCD32CB-441D-E04C-B425-D3F4EF5DD8B4}" srcOrd="0" destOrd="0" parTransId="{5CBA9B47-F399-A849-B47C-0AA3E1CF4469}" sibTransId="{784313A2-D328-4942-86C6-672B991A57F0}"/>
    <dgm:cxn modelId="{E3562DB0-49A9-5543-8AAD-358AA517DB16}" type="presOf" srcId="{9F59AE54-440E-3044-81E0-0BB00879AD58}" destId="{8E9FBB63-8FCC-1B44-BFC3-737F2F935C54}" srcOrd="0" destOrd="0" presId="urn:microsoft.com/office/officeart/2005/8/layout/process2"/>
    <dgm:cxn modelId="{316474B1-6400-F144-9570-91A7A4D64C3F}" type="presOf" srcId="{784313A2-D328-4942-86C6-672B991A57F0}" destId="{5D779EDF-96EF-FB43-BF87-2A282B6AD6C4}" srcOrd="1" destOrd="0" presId="urn:microsoft.com/office/officeart/2005/8/layout/process2"/>
    <dgm:cxn modelId="{98CFE0BF-C681-854B-AAD7-67F0DCADCEE7}" type="presOf" srcId="{759E1DAD-A4A4-A54F-A54E-BC4427E810DB}" destId="{8243D705-4946-9941-BF4A-7B4B2F8717AC}" srcOrd="0" destOrd="0" presId="urn:microsoft.com/office/officeart/2005/8/layout/process2"/>
    <dgm:cxn modelId="{6CB2C5DB-23BD-A74E-BA3C-C865F76C5FD3}" type="presOf" srcId="{DDCD32CB-441D-E04C-B425-D3F4EF5DD8B4}" destId="{A62057B4-F89E-264D-B092-0D0B08F1ACB3}" srcOrd="0" destOrd="0" presId="urn:microsoft.com/office/officeart/2005/8/layout/process2"/>
    <dgm:cxn modelId="{6B0C4836-019F-A84B-A854-9ECC86C627BA}" type="presParOf" srcId="{8E9FBB63-8FCC-1B44-BFC3-737F2F935C54}" destId="{A62057B4-F89E-264D-B092-0D0B08F1ACB3}" srcOrd="0" destOrd="0" presId="urn:microsoft.com/office/officeart/2005/8/layout/process2"/>
    <dgm:cxn modelId="{EB3B9435-6EBF-854E-9F65-AE03F4AB07A0}" type="presParOf" srcId="{8E9FBB63-8FCC-1B44-BFC3-737F2F935C54}" destId="{4A03119A-BEC3-B44F-B7C1-A85EFD50C59B}" srcOrd="1" destOrd="0" presId="urn:microsoft.com/office/officeart/2005/8/layout/process2"/>
    <dgm:cxn modelId="{DC1F6667-FF0F-7543-AACE-D77344BCE0CE}" type="presParOf" srcId="{4A03119A-BEC3-B44F-B7C1-A85EFD50C59B}" destId="{5D779EDF-96EF-FB43-BF87-2A282B6AD6C4}" srcOrd="0" destOrd="0" presId="urn:microsoft.com/office/officeart/2005/8/layout/process2"/>
    <dgm:cxn modelId="{4A7753B0-C1E1-0443-9515-20D8CFFBFD8A}" type="presParOf" srcId="{8E9FBB63-8FCC-1B44-BFC3-737F2F935C54}" destId="{8243D705-4946-9941-BF4A-7B4B2F8717AC}" srcOrd="2" destOrd="0" presId="urn:microsoft.com/office/officeart/2005/8/layout/process2"/>
    <dgm:cxn modelId="{342C702B-5317-8E4D-822A-2AB22F5D197E}" type="presParOf" srcId="{8E9FBB63-8FCC-1B44-BFC3-737F2F935C54}" destId="{D6941897-24A7-6E42-9DEB-4639A4ABCE60}" srcOrd="3" destOrd="0" presId="urn:microsoft.com/office/officeart/2005/8/layout/process2"/>
    <dgm:cxn modelId="{EEF66419-70CB-5D44-96A4-82422FEBED52}" type="presParOf" srcId="{D6941897-24A7-6E42-9DEB-4639A4ABCE60}" destId="{49733C95-292E-4D4A-9555-AECF5CAD271B}" srcOrd="0" destOrd="0" presId="urn:microsoft.com/office/officeart/2005/8/layout/process2"/>
    <dgm:cxn modelId="{EE01BA6B-9E9F-4D4C-B939-A47022E441B1}" type="presParOf" srcId="{8E9FBB63-8FCC-1B44-BFC3-737F2F935C54}" destId="{43B6F347-2482-084D-941F-1BB96396FD9F}" srcOrd="4"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59AE54-440E-3044-81E0-0BB00879AD58}" type="doc">
      <dgm:prSet loTypeId="urn:microsoft.com/office/officeart/2005/8/layout/process2" loCatId="" qsTypeId="urn:microsoft.com/office/officeart/2005/8/quickstyle/simple4" qsCatId="simple" csTypeId="urn:microsoft.com/office/officeart/2005/8/colors/accent1_2" csCatId="accent1" phldr="1"/>
      <dgm:spPr/>
    </dgm:pt>
    <dgm:pt modelId="{DDCD32CB-441D-E04C-B425-D3F4EF5DD8B4}">
      <dgm:prSet phldrT="[Text]"/>
      <dgm:spPr>
        <a:blipFill>
          <a:blip xmlns:r="http://schemas.openxmlformats.org/officeDocument/2006/relationships" r:embed="rId1"/>
          <a:stretch>
            <a:fillRect/>
          </a:stretch>
        </a:blipFill>
      </dgm:spPr>
      <dgm:t>
        <a:bodyPr/>
        <a:lstStyle/>
        <a:p>
          <a:r>
            <a:rPr lang="en-US">
              <a:noFill/>
            </a:rPr>
            <a:t> </a:t>
          </a:r>
        </a:p>
      </dgm:t>
    </dgm:pt>
    <dgm:pt modelId="{5CBA9B47-F399-A849-B47C-0AA3E1CF4469}" type="parTrans" cxnId="{FA93049E-581D-3441-A067-44C6FF5F07AB}">
      <dgm:prSet/>
      <dgm:spPr/>
      <dgm:t>
        <a:bodyPr/>
        <a:lstStyle/>
        <a:p>
          <a:endParaRPr lang="en-US"/>
        </a:p>
      </dgm:t>
    </dgm:pt>
    <dgm:pt modelId="{784313A2-D328-4942-86C6-672B991A57F0}" type="sibTrans" cxnId="{FA93049E-581D-3441-A067-44C6FF5F07AB}">
      <dgm:prSet/>
      <dgm:spPr/>
      <dgm:t>
        <a:bodyPr/>
        <a:lstStyle/>
        <a:p>
          <a:endParaRPr lang="en-US"/>
        </a:p>
      </dgm:t>
    </dgm:pt>
    <dgm:pt modelId="{759E1DAD-A4A4-A54F-A54E-BC4427E810DB}">
      <dgm:prSet phldrT="[Text]"/>
      <dgm:spPr>
        <a:blipFill>
          <a:blip xmlns:r="http://schemas.openxmlformats.org/officeDocument/2006/relationships" r:embed="rId2"/>
          <a:stretch>
            <a:fillRect/>
          </a:stretch>
        </a:blipFill>
      </dgm:spPr>
      <dgm:t>
        <a:bodyPr/>
        <a:lstStyle/>
        <a:p>
          <a:r>
            <a:rPr lang="en-US">
              <a:noFill/>
            </a:rPr>
            <a:t> </a:t>
          </a:r>
        </a:p>
      </dgm:t>
    </dgm:pt>
    <dgm:pt modelId="{3A2138FB-40A4-144F-B2FA-D7B52E5222E9}" type="parTrans" cxnId="{9BBF4440-E0EF-BF46-9DF4-0577BDAA732F}">
      <dgm:prSet/>
      <dgm:spPr/>
      <dgm:t>
        <a:bodyPr/>
        <a:lstStyle/>
        <a:p>
          <a:endParaRPr lang="en-US"/>
        </a:p>
      </dgm:t>
    </dgm:pt>
    <dgm:pt modelId="{56C97C06-15AD-1048-AB8E-85D2688B6FA8}" type="sibTrans" cxnId="{9BBF4440-E0EF-BF46-9DF4-0577BDAA732F}">
      <dgm:prSet/>
      <dgm:spPr/>
      <dgm:t>
        <a:bodyPr/>
        <a:lstStyle/>
        <a:p>
          <a:endParaRPr lang="en-US"/>
        </a:p>
      </dgm:t>
    </dgm:pt>
    <dgm:pt modelId="{0EA8ADE9-B8CF-474C-B907-BEED6DDCB9F2}">
      <dgm:prSet phldrT="[Text]"/>
      <dgm:spPr>
        <a:blipFill>
          <a:blip xmlns:r="http://schemas.openxmlformats.org/officeDocument/2006/relationships" r:embed="rId3"/>
          <a:stretch>
            <a:fillRect/>
          </a:stretch>
        </a:blipFill>
      </dgm:spPr>
      <dgm:t>
        <a:bodyPr/>
        <a:lstStyle/>
        <a:p>
          <a:r>
            <a:rPr lang="en-US">
              <a:noFill/>
            </a:rPr>
            <a:t> </a:t>
          </a:r>
        </a:p>
      </dgm:t>
    </dgm:pt>
    <dgm:pt modelId="{1AD9A89C-4237-4648-9AC0-8402FD9FB292}" type="parTrans" cxnId="{9F263E1A-AA22-EB46-85CD-C9704742AD60}">
      <dgm:prSet/>
      <dgm:spPr/>
      <dgm:t>
        <a:bodyPr/>
        <a:lstStyle/>
        <a:p>
          <a:endParaRPr lang="en-US"/>
        </a:p>
      </dgm:t>
    </dgm:pt>
    <dgm:pt modelId="{9761CF1C-01F7-1240-8663-BD7321E12BE9}" type="sibTrans" cxnId="{9F263E1A-AA22-EB46-85CD-C9704742AD60}">
      <dgm:prSet/>
      <dgm:spPr/>
      <dgm:t>
        <a:bodyPr/>
        <a:lstStyle/>
        <a:p>
          <a:endParaRPr lang="en-US"/>
        </a:p>
      </dgm:t>
    </dgm:pt>
    <dgm:pt modelId="{8E9FBB63-8FCC-1B44-BFC3-737F2F935C54}" type="pres">
      <dgm:prSet presAssocID="{9F59AE54-440E-3044-81E0-0BB00879AD58}" presName="linearFlow" presStyleCnt="0">
        <dgm:presLayoutVars>
          <dgm:resizeHandles val="exact"/>
        </dgm:presLayoutVars>
      </dgm:prSet>
      <dgm:spPr/>
    </dgm:pt>
    <dgm:pt modelId="{A62057B4-F89E-264D-B092-0D0B08F1ACB3}" type="pres">
      <dgm:prSet presAssocID="{DDCD32CB-441D-E04C-B425-D3F4EF5DD8B4}" presName="node" presStyleLbl="node1" presStyleIdx="0" presStyleCnt="3">
        <dgm:presLayoutVars>
          <dgm:bulletEnabled val="1"/>
        </dgm:presLayoutVars>
      </dgm:prSet>
      <dgm:spPr/>
    </dgm:pt>
    <dgm:pt modelId="{4A03119A-BEC3-B44F-B7C1-A85EFD50C59B}" type="pres">
      <dgm:prSet presAssocID="{784313A2-D328-4942-86C6-672B991A57F0}" presName="sibTrans" presStyleLbl="sibTrans2D1" presStyleIdx="0" presStyleCnt="2"/>
      <dgm:spPr/>
    </dgm:pt>
    <dgm:pt modelId="{5D779EDF-96EF-FB43-BF87-2A282B6AD6C4}" type="pres">
      <dgm:prSet presAssocID="{784313A2-D328-4942-86C6-672B991A57F0}" presName="connectorText" presStyleLbl="sibTrans2D1" presStyleIdx="0" presStyleCnt="2"/>
      <dgm:spPr/>
    </dgm:pt>
    <dgm:pt modelId="{8243D705-4946-9941-BF4A-7B4B2F8717AC}" type="pres">
      <dgm:prSet presAssocID="{759E1DAD-A4A4-A54F-A54E-BC4427E810DB}" presName="node" presStyleLbl="node1" presStyleIdx="1" presStyleCnt="3">
        <dgm:presLayoutVars>
          <dgm:bulletEnabled val="1"/>
        </dgm:presLayoutVars>
      </dgm:prSet>
      <dgm:spPr/>
    </dgm:pt>
    <dgm:pt modelId="{D6941897-24A7-6E42-9DEB-4639A4ABCE60}" type="pres">
      <dgm:prSet presAssocID="{56C97C06-15AD-1048-AB8E-85D2688B6FA8}" presName="sibTrans" presStyleLbl="sibTrans2D1" presStyleIdx="1" presStyleCnt="2"/>
      <dgm:spPr/>
    </dgm:pt>
    <dgm:pt modelId="{49733C95-292E-4D4A-9555-AECF5CAD271B}" type="pres">
      <dgm:prSet presAssocID="{56C97C06-15AD-1048-AB8E-85D2688B6FA8}" presName="connectorText" presStyleLbl="sibTrans2D1" presStyleIdx="1" presStyleCnt="2"/>
      <dgm:spPr/>
    </dgm:pt>
    <dgm:pt modelId="{43B6F347-2482-084D-941F-1BB96396FD9F}" type="pres">
      <dgm:prSet presAssocID="{0EA8ADE9-B8CF-474C-B907-BEED6DDCB9F2}" presName="node" presStyleLbl="node1" presStyleIdx="2" presStyleCnt="3" custScaleX="99270" custScaleY="129990">
        <dgm:presLayoutVars>
          <dgm:bulletEnabled val="1"/>
        </dgm:presLayoutVars>
      </dgm:prSet>
      <dgm:spPr/>
    </dgm:pt>
  </dgm:ptLst>
  <dgm:cxnLst>
    <dgm:cxn modelId="{6A9CED01-7A8B-8441-B2C6-8E548F04E4FB}" type="presOf" srcId="{784313A2-D328-4942-86C6-672B991A57F0}" destId="{4A03119A-BEC3-B44F-B7C1-A85EFD50C59B}" srcOrd="0" destOrd="0" presId="urn:microsoft.com/office/officeart/2005/8/layout/process2"/>
    <dgm:cxn modelId="{9F263E1A-AA22-EB46-85CD-C9704742AD60}" srcId="{9F59AE54-440E-3044-81E0-0BB00879AD58}" destId="{0EA8ADE9-B8CF-474C-B907-BEED6DDCB9F2}" srcOrd="2" destOrd="0" parTransId="{1AD9A89C-4237-4648-9AC0-8402FD9FB292}" sibTransId="{9761CF1C-01F7-1240-8663-BD7321E12BE9}"/>
    <dgm:cxn modelId="{9BBF4440-E0EF-BF46-9DF4-0577BDAA732F}" srcId="{9F59AE54-440E-3044-81E0-0BB00879AD58}" destId="{759E1DAD-A4A4-A54F-A54E-BC4427E810DB}" srcOrd="1" destOrd="0" parTransId="{3A2138FB-40A4-144F-B2FA-D7B52E5222E9}" sibTransId="{56C97C06-15AD-1048-AB8E-85D2688B6FA8}"/>
    <dgm:cxn modelId="{64B2706C-14CF-5740-BB69-D6B1FD4B0A45}" type="presOf" srcId="{56C97C06-15AD-1048-AB8E-85D2688B6FA8}" destId="{D6941897-24A7-6E42-9DEB-4639A4ABCE60}" srcOrd="0" destOrd="0" presId="urn:microsoft.com/office/officeart/2005/8/layout/process2"/>
    <dgm:cxn modelId="{A97A0579-6139-7B49-9644-22591DD79532}" type="presOf" srcId="{0EA8ADE9-B8CF-474C-B907-BEED6DDCB9F2}" destId="{43B6F347-2482-084D-941F-1BB96396FD9F}" srcOrd="0" destOrd="0" presId="urn:microsoft.com/office/officeart/2005/8/layout/process2"/>
    <dgm:cxn modelId="{3A19178C-6957-FC4B-AAAE-821C275B5F6E}" type="presOf" srcId="{56C97C06-15AD-1048-AB8E-85D2688B6FA8}" destId="{49733C95-292E-4D4A-9555-AECF5CAD271B}" srcOrd="1" destOrd="0" presId="urn:microsoft.com/office/officeart/2005/8/layout/process2"/>
    <dgm:cxn modelId="{FA93049E-581D-3441-A067-44C6FF5F07AB}" srcId="{9F59AE54-440E-3044-81E0-0BB00879AD58}" destId="{DDCD32CB-441D-E04C-B425-D3F4EF5DD8B4}" srcOrd="0" destOrd="0" parTransId="{5CBA9B47-F399-A849-B47C-0AA3E1CF4469}" sibTransId="{784313A2-D328-4942-86C6-672B991A57F0}"/>
    <dgm:cxn modelId="{E3562DB0-49A9-5543-8AAD-358AA517DB16}" type="presOf" srcId="{9F59AE54-440E-3044-81E0-0BB00879AD58}" destId="{8E9FBB63-8FCC-1B44-BFC3-737F2F935C54}" srcOrd="0" destOrd="0" presId="urn:microsoft.com/office/officeart/2005/8/layout/process2"/>
    <dgm:cxn modelId="{316474B1-6400-F144-9570-91A7A4D64C3F}" type="presOf" srcId="{784313A2-D328-4942-86C6-672B991A57F0}" destId="{5D779EDF-96EF-FB43-BF87-2A282B6AD6C4}" srcOrd="1" destOrd="0" presId="urn:microsoft.com/office/officeart/2005/8/layout/process2"/>
    <dgm:cxn modelId="{98CFE0BF-C681-854B-AAD7-67F0DCADCEE7}" type="presOf" srcId="{759E1DAD-A4A4-A54F-A54E-BC4427E810DB}" destId="{8243D705-4946-9941-BF4A-7B4B2F8717AC}" srcOrd="0" destOrd="0" presId="urn:microsoft.com/office/officeart/2005/8/layout/process2"/>
    <dgm:cxn modelId="{6CB2C5DB-23BD-A74E-BA3C-C865F76C5FD3}" type="presOf" srcId="{DDCD32CB-441D-E04C-B425-D3F4EF5DD8B4}" destId="{A62057B4-F89E-264D-B092-0D0B08F1ACB3}" srcOrd="0" destOrd="0" presId="urn:microsoft.com/office/officeart/2005/8/layout/process2"/>
    <dgm:cxn modelId="{6B0C4836-019F-A84B-A854-9ECC86C627BA}" type="presParOf" srcId="{8E9FBB63-8FCC-1B44-BFC3-737F2F935C54}" destId="{A62057B4-F89E-264D-B092-0D0B08F1ACB3}" srcOrd="0" destOrd="0" presId="urn:microsoft.com/office/officeart/2005/8/layout/process2"/>
    <dgm:cxn modelId="{EB3B9435-6EBF-854E-9F65-AE03F4AB07A0}" type="presParOf" srcId="{8E9FBB63-8FCC-1B44-BFC3-737F2F935C54}" destId="{4A03119A-BEC3-B44F-B7C1-A85EFD50C59B}" srcOrd="1" destOrd="0" presId="urn:microsoft.com/office/officeart/2005/8/layout/process2"/>
    <dgm:cxn modelId="{DC1F6667-FF0F-7543-AACE-D77344BCE0CE}" type="presParOf" srcId="{4A03119A-BEC3-B44F-B7C1-A85EFD50C59B}" destId="{5D779EDF-96EF-FB43-BF87-2A282B6AD6C4}" srcOrd="0" destOrd="0" presId="urn:microsoft.com/office/officeart/2005/8/layout/process2"/>
    <dgm:cxn modelId="{4A7753B0-C1E1-0443-9515-20D8CFFBFD8A}" type="presParOf" srcId="{8E9FBB63-8FCC-1B44-BFC3-737F2F935C54}" destId="{8243D705-4946-9941-BF4A-7B4B2F8717AC}" srcOrd="2" destOrd="0" presId="urn:microsoft.com/office/officeart/2005/8/layout/process2"/>
    <dgm:cxn modelId="{342C702B-5317-8E4D-822A-2AB22F5D197E}" type="presParOf" srcId="{8E9FBB63-8FCC-1B44-BFC3-737F2F935C54}" destId="{D6941897-24A7-6E42-9DEB-4639A4ABCE60}" srcOrd="3" destOrd="0" presId="urn:microsoft.com/office/officeart/2005/8/layout/process2"/>
    <dgm:cxn modelId="{EEF66419-70CB-5D44-96A4-82422FEBED52}" type="presParOf" srcId="{D6941897-24A7-6E42-9DEB-4639A4ABCE60}" destId="{49733C95-292E-4D4A-9555-AECF5CAD271B}" srcOrd="0" destOrd="0" presId="urn:microsoft.com/office/officeart/2005/8/layout/process2"/>
    <dgm:cxn modelId="{EE01BA6B-9E9F-4D4C-B939-A47022E441B1}" type="presParOf" srcId="{8E9FBB63-8FCC-1B44-BFC3-737F2F935C54}" destId="{43B6F347-2482-084D-941F-1BB96396FD9F}" srcOrd="4"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057B4-F89E-264D-B092-0D0B08F1ACB3}">
      <dsp:nvSpPr>
        <dsp:cNvPr id="0" name=""/>
        <dsp:cNvSpPr/>
      </dsp:nvSpPr>
      <dsp:spPr>
        <a:xfrm>
          <a:off x="125582" y="1383"/>
          <a:ext cx="3101636" cy="1055455"/>
        </a:xfrm>
        <a:prstGeom prst="roundRect">
          <a:avLst>
            <a:gd name="adj" fmla="val 10000"/>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Real Space Strain Field</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𝜖</m:t>
                </m:r>
                <m:r>
                  <a:rPr lang="en-US" sz="1700" b="0" i="1" kern="1200" smtClean="0">
                    <a:latin typeface="Cambria Math" panose="02040503050406030204" pitchFamily="18" charset="0"/>
                  </a:rPr>
                  <m:t>(</m:t>
                </m:r>
                <m:r>
                  <a:rPr lang="en-US" sz="1700" b="1" i="1" kern="1200" smtClean="0">
                    <a:latin typeface="Cambria Math" panose="02040503050406030204" pitchFamily="18" charset="0"/>
                  </a:rPr>
                  <m:t>𝒓</m:t>
                </m:r>
                <m:r>
                  <a:rPr lang="en-US" sz="1700" b="0" i="1" kern="1200" smtClean="0">
                    <a:latin typeface="Cambria Math" panose="02040503050406030204" pitchFamily="18" charset="0"/>
                  </a:rPr>
                  <m:t>)</m:t>
                </m:r>
              </m:oMath>
            </m:oMathPara>
          </a14:m>
          <a:endParaRPr lang="en-US" sz="1700" kern="1200" dirty="0"/>
        </a:p>
      </dsp:txBody>
      <dsp:txXfrm>
        <a:off x="156495" y="32296"/>
        <a:ext cx="3039810" cy="993629"/>
      </dsp:txXfrm>
    </dsp:sp>
    <dsp:sp modelId="{4A03119A-BEC3-B44F-B7C1-A85EFD50C59B}">
      <dsp:nvSpPr>
        <dsp:cNvPr id="0" name=""/>
        <dsp:cNvSpPr/>
      </dsp:nvSpPr>
      <dsp:spPr>
        <a:xfrm rot="5400000">
          <a:off x="1478502" y="1083224"/>
          <a:ext cx="395795" cy="47495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533914" y="1122803"/>
        <a:ext cx="284972" cy="277057"/>
      </dsp:txXfrm>
    </dsp:sp>
    <dsp:sp modelId="{8243D705-4946-9941-BF4A-7B4B2F8717AC}">
      <dsp:nvSpPr>
        <dsp:cNvPr id="0" name=""/>
        <dsp:cNvSpPr/>
      </dsp:nvSpPr>
      <dsp:spPr>
        <a:xfrm>
          <a:off x="125582" y="1584565"/>
          <a:ext cx="3101636" cy="1055455"/>
        </a:xfrm>
        <a:prstGeom prst="roundRect">
          <a:avLst>
            <a:gd name="adj" fmla="val 10000"/>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Real Space Scattering Potential</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𝑉</m:t>
                </m:r>
                <m:r>
                  <a:rPr lang="en-US" sz="1700" b="0" i="1" kern="1200" smtClean="0">
                    <a:latin typeface="Cambria Math" panose="02040503050406030204" pitchFamily="18" charset="0"/>
                  </a:rPr>
                  <m:t>(</m:t>
                </m:r>
                <m:r>
                  <a:rPr lang="en-US" sz="1700" b="1" i="1" kern="1200" smtClean="0">
                    <a:latin typeface="Cambria Math" panose="02040503050406030204" pitchFamily="18" charset="0"/>
                  </a:rPr>
                  <m:t>𝒓</m:t>
                </m:r>
                <m:r>
                  <a:rPr lang="en-US" sz="1700" b="0" i="1" kern="1200" smtClean="0">
                    <a:latin typeface="Cambria Math" panose="02040503050406030204" pitchFamily="18" charset="0"/>
                  </a:rPr>
                  <m:t>)</m:t>
                </m:r>
              </m:oMath>
            </m:oMathPara>
          </a14:m>
          <a:endParaRPr lang="en-US" sz="1700" kern="1200" dirty="0"/>
        </a:p>
      </dsp:txBody>
      <dsp:txXfrm>
        <a:off x="156495" y="1615478"/>
        <a:ext cx="3039810" cy="993629"/>
      </dsp:txXfrm>
    </dsp:sp>
    <dsp:sp modelId="{D6941897-24A7-6E42-9DEB-4639A4ABCE60}">
      <dsp:nvSpPr>
        <dsp:cNvPr id="0" name=""/>
        <dsp:cNvSpPr/>
      </dsp:nvSpPr>
      <dsp:spPr>
        <a:xfrm rot="5400000">
          <a:off x="1478502" y="2666407"/>
          <a:ext cx="395795" cy="47495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533914" y="2705986"/>
        <a:ext cx="284972" cy="277057"/>
      </dsp:txXfrm>
    </dsp:sp>
    <dsp:sp modelId="{43B6F347-2482-084D-941F-1BB96396FD9F}">
      <dsp:nvSpPr>
        <dsp:cNvPr id="0" name=""/>
        <dsp:cNvSpPr/>
      </dsp:nvSpPr>
      <dsp:spPr>
        <a:xfrm>
          <a:off x="136903" y="3167748"/>
          <a:ext cx="3078994" cy="1371986"/>
        </a:xfrm>
        <a:prstGeom prst="roundRect">
          <a:avLst>
            <a:gd name="adj" fmla="val 10000"/>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Scattering Matrix Element</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𝐶</m:t>
                </m:r>
                <m:r>
                  <a:rPr lang="en-US" sz="1700" b="0" i="1" kern="1200" smtClean="0">
                    <a:latin typeface="Cambria Math" panose="02040503050406030204" pitchFamily="18" charset="0"/>
                  </a:rPr>
                  <m:t>(</m:t>
                </m:r>
                <m:r>
                  <a:rPr lang="en-US" sz="1700" b="1" i="1" kern="1200" smtClean="0">
                    <a:latin typeface="Cambria Math" panose="02040503050406030204" pitchFamily="18" charset="0"/>
                  </a:rPr>
                  <m:t>𝒒</m:t>
                </m:r>
                <m:r>
                  <a:rPr lang="en-US" sz="1700" b="0" i="1" kern="1200" smtClean="0">
                    <a:latin typeface="Cambria Math" panose="02040503050406030204" pitchFamily="18" charset="0"/>
                  </a:rPr>
                  <m:t>)</m:t>
                </m:r>
              </m:oMath>
            </m:oMathPara>
          </a14:m>
          <a:endParaRPr lang="en-US" sz="1700" kern="1200" dirty="0"/>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1" i="1" kern="1200" smtClean="0">
                    <a:latin typeface="Cambria Math" panose="02040503050406030204" pitchFamily="18" charset="0"/>
                  </a:rPr>
                  <m:t>𝒒</m:t>
                </m:r>
                <m:r>
                  <a:rPr lang="en-US" sz="1700" b="1" i="1" kern="1200" smtClean="0">
                    <a:latin typeface="Cambria Math" panose="02040503050406030204" pitchFamily="18" charset="0"/>
                  </a:rPr>
                  <m:t>=</m:t>
                </m:r>
                <m:sSup>
                  <m:sSupPr>
                    <m:ctrlPr>
                      <a:rPr lang="en-US" sz="1700" b="1" i="1" kern="1200" smtClean="0">
                        <a:latin typeface="Cambria Math" panose="02040503050406030204" pitchFamily="18" charset="0"/>
                      </a:rPr>
                    </m:ctrlPr>
                  </m:sSupPr>
                  <m:e>
                    <m:r>
                      <a:rPr lang="en-US" sz="1700" b="1" i="1" kern="1200" smtClean="0">
                        <a:latin typeface="Cambria Math" panose="02040503050406030204" pitchFamily="18" charset="0"/>
                      </a:rPr>
                      <m:t>𝒌</m:t>
                    </m:r>
                  </m:e>
                  <m:sup>
                    <m:r>
                      <a:rPr lang="en-US" sz="1700" b="1" i="1" kern="1200" smtClean="0">
                        <a:latin typeface="Cambria Math" panose="02040503050406030204" pitchFamily="18" charset="0"/>
                      </a:rPr>
                      <m:t>′</m:t>
                    </m:r>
                  </m:sup>
                </m:sSup>
                <m:r>
                  <a:rPr lang="en-US" sz="1700" b="1" i="1" kern="1200" smtClean="0">
                    <a:latin typeface="Cambria Math" panose="02040503050406030204" pitchFamily="18" charset="0"/>
                  </a:rPr>
                  <m:t>−</m:t>
                </m:r>
                <m:r>
                  <a:rPr lang="en-US" sz="1700" b="1" i="1" kern="1200" smtClean="0">
                    <a:latin typeface="Cambria Math" panose="02040503050406030204" pitchFamily="18" charset="0"/>
                  </a:rPr>
                  <m:t>𝒌</m:t>
                </m:r>
              </m:oMath>
            </m:oMathPara>
          </a14:m>
          <a:endParaRPr lang="en-US" sz="1700" b="1" kern="1200" dirty="0"/>
        </a:p>
      </dsp:txBody>
      <dsp:txXfrm>
        <a:off x="177087" y="3207932"/>
        <a:ext cx="2998626" cy="12916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465C4FC-E48C-4AEF-9F7F-A944A33CE4B7}" type="datetimeFigureOut">
              <a:rPr lang="en-US" smtClean="0"/>
              <a:t>11/9/20</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91DE79DA-5111-4AAB-9D2A-2FFD3AC932F8}" type="slidenum">
              <a:rPr lang="en-US" smtClean="0"/>
              <a:t>‹#›</a:t>
            </a:fld>
            <a:endParaRPr lang="en-US"/>
          </a:p>
        </p:txBody>
      </p:sp>
    </p:spTree>
    <p:extLst>
      <p:ext uri="{BB962C8B-B14F-4D97-AF65-F5344CB8AC3E}">
        <p14:creationId xmlns:p14="http://schemas.microsoft.com/office/powerpoint/2010/main" val="2488366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1D1D65EE-9DFA-46BC-AEFE-373F8F4C37B7}" type="datetimeFigureOut">
              <a:rPr lang="en-US" smtClean="0"/>
              <a:t>11/9/20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0F2A427B-CFF2-4C90-B448-22CC9073E123}" type="slidenum">
              <a:rPr lang="en-US" smtClean="0"/>
              <a:t>‹#›</a:t>
            </a:fld>
            <a:endParaRPr lang="en-US"/>
          </a:p>
        </p:txBody>
      </p:sp>
    </p:spTree>
    <p:extLst>
      <p:ext uri="{BB962C8B-B14F-4D97-AF65-F5344CB8AC3E}">
        <p14:creationId xmlns:p14="http://schemas.microsoft.com/office/powerpoint/2010/main" val="2885894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researchgate.net/figure/Thermoelectric-figure-of-merit-zT-as-a-function-of-temperature-for-thermoelectric_fig3_329227296"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1</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Check slide number!!!!</a:t>
            </a:r>
          </a:p>
        </p:txBody>
      </p:sp>
    </p:spTree>
    <p:extLst>
      <p:ext uri="{BB962C8B-B14F-4D97-AF65-F5344CB8AC3E}">
        <p14:creationId xmlns:p14="http://schemas.microsoft.com/office/powerpoint/2010/main" val="179918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10</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endParaRPr lang="en-US" altLang="en-US" sz="1000" dirty="0"/>
          </a:p>
        </p:txBody>
      </p:sp>
    </p:spTree>
    <p:extLst>
      <p:ext uri="{BB962C8B-B14F-4D97-AF65-F5344CB8AC3E}">
        <p14:creationId xmlns:p14="http://schemas.microsoft.com/office/powerpoint/2010/main" val="3102145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two approximations used on polyatomic lattices, and they appeared </a:t>
            </a:r>
            <a:r>
              <a:rPr lang="en-US" dirty="0" err="1"/>
              <a:t>differetn</a:t>
            </a:r>
            <a:r>
              <a:rPr lang="en-US" dirty="0"/>
              <a:t>. The monatomic lattice approximations involves summing all the atoms in the unit cell into a single, vibrating mass. The other is the virtual crystal approximation, in which each atom has the average mass and average bond strength of every atom in the crystal. These are the implied phonon dispersions for each, just to show that they may appear incompatible. The monatomic lattice will throw away phonon modes owing to the consolidation of atoms, while the </a:t>
            </a:r>
            <a:r>
              <a:rPr lang="en-US" dirty="0" err="1"/>
              <a:t>virtusal</a:t>
            </a:r>
            <a:r>
              <a:rPr lang="en-US" dirty="0"/>
              <a:t> </a:t>
            </a:r>
            <a:r>
              <a:rPr lang="en-US" dirty="0" err="1"/>
              <a:t>crystaldoes</a:t>
            </a:r>
            <a:r>
              <a:rPr lang="en-US" dirty="0"/>
              <a:t> not, but involves in a shrinking of the real space unit cell and increase in the </a:t>
            </a:r>
            <a:r>
              <a:rPr lang="en-US" dirty="0" err="1"/>
              <a:t>brillouin</a:t>
            </a:r>
            <a:r>
              <a:rPr lang="en-US" dirty="0"/>
              <a:t> zone. </a:t>
            </a:r>
          </a:p>
          <a:p>
            <a:endParaRPr lang="en-US" dirty="0"/>
          </a:p>
          <a:p>
            <a:endParaRPr lang="en-US" dirty="0"/>
          </a:p>
          <a:p>
            <a:r>
              <a:rPr lang="en-US" dirty="0"/>
              <a:t>Arrows or some way to show what’s going on with the two models</a:t>
            </a:r>
          </a:p>
          <a:p>
            <a:endParaRPr lang="en-US" dirty="0"/>
          </a:p>
          <a:p>
            <a:r>
              <a:rPr lang="en-US" dirty="0"/>
              <a:t>Show example of incorrect thermal conductivity predictions</a:t>
            </a:r>
          </a:p>
          <a:p>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11</a:t>
            </a:fld>
            <a:endParaRPr lang="en-US"/>
          </a:p>
        </p:txBody>
      </p:sp>
    </p:spTree>
    <p:extLst>
      <p:ext uri="{BB962C8B-B14F-4D97-AF65-F5344CB8AC3E}">
        <p14:creationId xmlns:p14="http://schemas.microsoft.com/office/powerpoint/2010/main" val="15335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out explanation of this….</a:t>
            </a:r>
          </a:p>
          <a:p>
            <a:endParaRPr lang="en-US" dirty="0"/>
          </a:p>
          <a:p>
            <a:r>
              <a:rPr lang="en-US" dirty="0" err="1"/>
              <a:t>Metnion</a:t>
            </a:r>
            <a:r>
              <a:rPr lang="en-US" dirty="0"/>
              <a:t>/describe expressions for Gamma in the literature</a:t>
            </a:r>
          </a:p>
          <a:p>
            <a:endParaRPr lang="en-US" dirty="0"/>
          </a:p>
          <a:p>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12</a:t>
            </a:fld>
            <a:endParaRPr lang="en-US"/>
          </a:p>
        </p:txBody>
      </p:sp>
    </p:spTree>
    <p:extLst>
      <p:ext uri="{BB962C8B-B14F-4D97-AF65-F5344CB8AC3E}">
        <p14:creationId xmlns:p14="http://schemas.microsoft.com/office/powerpoint/2010/main" val="2316901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Finally, we wanted to make a note about off-stoichiometric defects including bonds or interstitials. In this case, the perturbation induced by the defect comes from the kinetic energy change associated with a missing or added atom and the potential energy change associated with a missing or added bond. By the virial theorem, the time-averaged kinetic and potential energy on an atomic site are equal. Therefore, Since the potential energy perturbation due to a </a:t>
            </a:r>
            <a:r>
              <a:rPr lang="en-US" dirty="0" err="1">
                <a:sym typeface="Wingdings" pitchFamily="2" charset="2"/>
              </a:rPr>
              <a:t>changei</a:t>
            </a:r>
            <a:r>
              <a:rPr lang="en-US" dirty="0">
                <a:sym typeface="Wingdings" pitchFamily="2" charset="2"/>
              </a:rPr>
              <a:t> </a:t>
            </a:r>
            <a:r>
              <a:rPr lang="en-US" dirty="0" err="1">
                <a:sym typeface="Wingdings" pitchFamily="2" charset="2"/>
              </a:rPr>
              <a:t>nbonding</a:t>
            </a:r>
            <a:r>
              <a:rPr lang="en-US" dirty="0">
                <a:sym typeface="Wingdings" pitchFamily="2" charset="2"/>
              </a:rPr>
              <a:t> is twice the potential energy change per site, we get the relation v’ = 2t’, such that the full energy perturbation is just 3 times the mass perturbation generated by an added or </a:t>
            </a:r>
            <a:r>
              <a:rPr lang="en-US" dirty="0" err="1">
                <a:sym typeface="Wingdings" pitchFamily="2" charset="2"/>
              </a:rPr>
              <a:t>substracted</a:t>
            </a:r>
            <a:r>
              <a:rPr lang="en-US" dirty="0">
                <a:sym typeface="Wingdings" pitchFamily="2" charset="2"/>
              </a:rPr>
              <a:t> mass. This virial theorem argument is shown to work well for several experimental measurements of alloyed systems as shown below.</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Animate</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err="1">
                <a:sym typeface="Wingdings" pitchFamily="2" charset="2"/>
              </a:rPr>
              <a:t>Experimentla</a:t>
            </a:r>
            <a:r>
              <a:rPr lang="en-US" dirty="0">
                <a:sym typeface="Wingdings" pitchFamily="2" charset="2"/>
              </a:rPr>
              <a:t> data from lit, but my fits…. Show overprediction</a:t>
            </a:r>
          </a:p>
        </p:txBody>
      </p:sp>
      <p:sp>
        <p:nvSpPr>
          <p:cNvPr id="4" name="Slide Number Placeholder 3"/>
          <p:cNvSpPr>
            <a:spLocks noGrp="1"/>
          </p:cNvSpPr>
          <p:nvPr>
            <p:ph type="sldNum" sz="quarter" idx="10"/>
          </p:nvPr>
        </p:nvSpPr>
        <p:spPr/>
        <p:txBody>
          <a:bodyPr/>
          <a:lstStyle/>
          <a:p>
            <a:fld id="{0F2A427B-CFF2-4C90-B448-22CC9073E123}" type="slidenum">
              <a:rPr lang="en-US" smtClean="0"/>
              <a:t>13</a:t>
            </a:fld>
            <a:endParaRPr lang="en-US"/>
          </a:p>
        </p:txBody>
      </p:sp>
    </p:spTree>
    <p:extLst>
      <p:ext uri="{BB962C8B-B14F-4D97-AF65-F5344CB8AC3E}">
        <p14:creationId xmlns:p14="http://schemas.microsoft.com/office/powerpoint/2010/main" val="4192718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Finally, we wanted to make a note about off-stoichiometric defects including bonds or interstitials. In this case, the perturbation induced by the defect comes from the kinetic energy change associated with a missing or added atom and the potential energy change associated with a missing or added bond. By the virial theorem, the time-averaged kinetic and potential energy on an atomic site are equal. Therefore, Since the potential energy perturbation due to a </a:t>
            </a:r>
            <a:r>
              <a:rPr lang="en-US" dirty="0" err="1">
                <a:sym typeface="Wingdings" pitchFamily="2" charset="2"/>
              </a:rPr>
              <a:t>changei</a:t>
            </a:r>
            <a:r>
              <a:rPr lang="en-US" dirty="0">
                <a:sym typeface="Wingdings" pitchFamily="2" charset="2"/>
              </a:rPr>
              <a:t> </a:t>
            </a:r>
            <a:r>
              <a:rPr lang="en-US" dirty="0" err="1">
                <a:sym typeface="Wingdings" pitchFamily="2" charset="2"/>
              </a:rPr>
              <a:t>nbonding</a:t>
            </a:r>
            <a:r>
              <a:rPr lang="en-US" dirty="0">
                <a:sym typeface="Wingdings" pitchFamily="2" charset="2"/>
              </a:rPr>
              <a:t> is twice the potential energy change per site, we get the relation v’ = 2t’, such that the full energy perturbation is just 3 times the mass perturbation generated by an added or </a:t>
            </a:r>
            <a:r>
              <a:rPr lang="en-US" dirty="0" err="1">
                <a:sym typeface="Wingdings" pitchFamily="2" charset="2"/>
              </a:rPr>
              <a:t>substracted</a:t>
            </a:r>
            <a:r>
              <a:rPr lang="en-US" dirty="0">
                <a:sym typeface="Wingdings" pitchFamily="2" charset="2"/>
              </a:rPr>
              <a:t> mass. This virial theorem argument is shown to work well for several experimental measurements of alloyed systems as shown below.</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Animate</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err="1">
                <a:sym typeface="Wingdings" pitchFamily="2" charset="2"/>
              </a:rPr>
              <a:t>Experimentla</a:t>
            </a:r>
            <a:r>
              <a:rPr lang="en-US" dirty="0">
                <a:sym typeface="Wingdings" pitchFamily="2" charset="2"/>
              </a:rPr>
              <a:t> data from lit, but my fits…. Show overprediction</a:t>
            </a:r>
          </a:p>
        </p:txBody>
      </p:sp>
      <p:sp>
        <p:nvSpPr>
          <p:cNvPr id="4" name="Slide Number Placeholder 3"/>
          <p:cNvSpPr>
            <a:spLocks noGrp="1"/>
          </p:cNvSpPr>
          <p:nvPr>
            <p:ph type="sldNum" sz="quarter" idx="10"/>
          </p:nvPr>
        </p:nvSpPr>
        <p:spPr/>
        <p:txBody>
          <a:bodyPr/>
          <a:lstStyle/>
          <a:p>
            <a:fld id="{0F2A427B-CFF2-4C90-B448-22CC9073E123}" type="slidenum">
              <a:rPr lang="en-US" smtClean="0"/>
              <a:t>14</a:t>
            </a:fld>
            <a:endParaRPr lang="en-US"/>
          </a:p>
        </p:txBody>
      </p:sp>
    </p:spTree>
    <p:extLst>
      <p:ext uri="{BB962C8B-B14F-4D97-AF65-F5344CB8AC3E}">
        <p14:creationId xmlns:p14="http://schemas.microsoft.com/office/powerpoint/2010/main" val="3317790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Contain a motif of the 3D density of states, through the phase space contribution of the final phonon states</a:t>
            </a:r>
          </a:p>
          <a:p>
            <a:pPr marL="171450" indent="-171450">
              <a:buFont typeface="Wingdings" pitchFamily="2" charset="2"/>
              <a:buChar char="à"/>
            </a:pPr>
            <a:r>
              <a:rPr lang="en-US" dirty="0">
                <a:sym typeface="Wingdings" pitchFamily="2" charset="2"/>
              </a:rPr>
              <a:t>It should be noted that the phase space in the Umklapp scattering term is not strictly equal to the density of states, as the phonon velocities may be defined at different phonon frequencies</a:t>
            </a:r>
          </a:p>
          <a:p>
            <a:pPr marL="171450" indent="-171450">
              <a:buFont typeface="Wingdings" pitchFamily="2" charset="2"/>
              <a:buChar char="à"/>
            </a:pPr>
            <a:r>
              <a:rPr lang="en-US" dirty="0">
                <a:sym typeface="Wingdings" pitchFamily="2" charset="2"/>
              </a:rPr>
              <a:t>Should be noted that the phase space contribution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Also, the form would be dispersion-dependent </a:t>
            </a:r>
          </a:p>
          <a:p>
            <a:pPr marL="171450" indent="-171450">
              <a:buFont typeface="Wingdings" pitchFamily="2" charset="2"/>
              <a:buChar char="à"/>
            </a:pPr>
            <a:r>
              <a:rPr lang="en-US" dirty="0">
                <a:sym typeface="Wingdings" pitchFamily="2" charset="2"/>
              </a:rPr>
              <a:t>Is the averaged </a:t>
            </a:r>
            <a:r>
              <a:rPr lang="en-US" dirty="0" err="1">
                <a:sym typeface="Wingdings" pitchFamily="2" charset="2"/>
              </a:rPr>
              <a:t>v_g</a:t>
            </a:r>
            <a:r>
              <a:rPr lang="en-US" dirty="0">
                <a:sym typeface="Wingdings" pitchFamily="2" charset="2"/>
              </a:rPr>
              <a:t> more similar to the </a:t>
            </a:r>
            <a:r>
              <a:rPr lang="en-US" dirty="0" err="1">
                <a:sym typeface="Wingdings" pitchFamily="2" charset="2"/>
              </a:rPr>
              <a:t>v_s</a:t>
            </a:r>
            <a:r>
              <a:rPr lang="en-US" dirty="0">
                <a:sym typeface="Wingdings" pitchFamily="2" charset="2"/>
              </a:rPr>
              <a:t>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Density of states </a:t>
            </a:r>
          </a:p>
        </p:txBody>
      </p:sp>
      <p:sp>
        <p:nvSpPr>
          <p:cNvPr id="4" name="Slide Number Placeholder 3"/>
          <p:cNvSpPr>
            <a:spLocks noGrp="1"/>
          </p:cNvSpPr>
          <p:nvPr>
            <p:ph type="sldNum" sz="quarter" idx="10"/>
          </p:nvPr>
        </p:nvSpPr>
        <p:spPr/>
        <p:txBody>
          <a:bodyPr/>
          <a:lstStyle/>
          <a:p>
            <a:fld id="{0F2A427B-CFF2-4C90-B448-22CC9073E123}" type="slidenum">
              <a:rPr lang="en-US" smtClean="0"/>
              <a:t>15</a:t>
            </a:fld>
            <a:endParaRPr lang="en-US"/>
          </a:p>
        </p:txBody>
      </p:sp>
    </p:spTree>
    <p:extLst>
      <p:ext uri="{BB962C8B-B14F-4D97-AF65-F5344CB8AC3E}">
        <p14:creationId xmlns:p14="http://schemas.microsoft.com/office/powerpoint/2010/main" val="1640827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Also, the form would be dispersion-dependent </a:t>
            </a:r>
          </a:p>
          <a:p>
            <a:pPr marL="171450" indent="-171450">
              <a:buFont typeface="Wingdings" pitchFamily="2" charset="2"/>
              <a:buChar char="à"/>
            </a:pPr>
            <a:r>
              <a:rPr lang="en-US" dirty="0">
                <a:sym typeface="Wingdings" pitchFamily="2" charset="2"/>
              </a:rPr>
              <a:t>Is the averaged </a:t>
            </a:r>
            <a:r>
              <a:rPr lang="en-US" dirty="0" err="1">
                <a:sym typeface="Wingdings" pitchFamily="2" charset="2"/>
              </a:rPr>
              <a:t>v_g</a:t>
            </a:r>
            <a:r>
              <a:rPr lang="en-US" dirty="0">
                <a:sym typeface="Wingdings" pitchFamily="2" charset="2"/>
              </a:rPr>
              <a:t> more similar to the </a:t>
            </a:r>
            <a:r>
              <a:rPr lang="en-US" dirty="0" err="1">
                <a:sym typeface="Wingdings" pitchFamily="2" charset="2"/>
              </a:rPr>
              <a:t>v_s</a:t>
            </a:r>
            <a:r>
              <a:rPr lang="en-US" dirty="0">
                <a:sym typeface="Wingdings" pitchFamily="2" charset="2"/>
              </a:rPr>
              <a:t>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Density of states </a:t>
            </a:r>
          </a:p>
        </p:txBody>
      </p:sp>
      <p:sp>
        <p:nvSpPr>
          <p:cNvPr id="4" name="Slide Number Placeholder 3"/>
          <p:cNvSpPr>
            <a:spLocks noGrp="1"/>
          </p:cNvSpPr>
          <p:nvPr>
            <p:ph type="sldNum" sz="quarter" idx="10"/>
          </p:nvPr>
        </p:nvSpPr>
        <p:spPr/>
        <p:txBody>
          <a:bodyPr/>
          <a:lstStyle/>
          <a:p>
            <a:fld id="{0F2A427B-CFF2-4C90-B448-22CC9073E123}" type="slidenum">
              <a:rPr lang="en-US" smtClean="0"/>
              <a:t>16</a:t>
            </a:fld>
            <a:endParaRPr lang="en-US"/>
          </a:p>
        </p:txBody>
      </p:sp>
    </p:spTree>
    <p:extLst>
      <p:ext uri="{BB962C8B-B14F-4D97-AF65-F5344CB8AC3E}">
        <p14:creationId xmlns:p14="http://schemas.microsoft.com/office/powerpoint/2010/main" val="3909980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We can think about the regimes where this integral is separable such that the group velocities cancel out. That would be the regime in which </a:t>
            </a:r>
            <a:r>
              <a:rPr lang="en-US" dirty="0" err="1">
                <a:sym typeface="Wingdings" pitchFamily="2" charset="2"/>
              </a:rPr>
              <a:t>grop</a:t>
            </a:r>
            <a:r>
              <a:rPr lang="en-US" dirty="0">
                <a:sym typeface="Wingdings" pitchFamily="2" charset="2"/>
              </a:rPr>
              <a:t> velocity is fairly frequency independent, or when the coefficient a (representing the point defect scattering strength) is small. In these regime, we can justifiably reach the </a:t>
            </a:r>
            <a:r>
              <a:rPr lang="en-US" dirty="0" err="1">
                <a:sym typeface="Wingdings" pitchFamily="2" charset="2"/>
              </a:rPr>
              <a:t>K;lemens</a:t>
            </a:r>
            <a:r>
              <a:rPr lang="en-US" dirty="0">
                <a:sym typeface="Wingdings" pitchFamily="2" charset="2"/>
              </a:rPr>
              <a:t> expression without making any assumptions about dispersion relation. Suggesting that for many materials without the exotic phonon properties discussed at this conference, this expression remains predictive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Action item: try this before </a:t>
            </a:r>
            <a:r>
              <a:rPr lang="en-US" dirty="0" err="1">
                <a:sym typeface="Wingdings" pitchFamily="2" charset="2"/>
              </a:rPr>
              <a:t>dft</a:t>
            </a: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What’s the significance? Mechanism for how the phonon structure dependence is softened. </a:t>
            </a:r>
            <a:r>
              <a:rPr lang="en-US" dirty="0" err="1">
                <a:sym typeface="Wingdings" pitchFamily="2" charset="2"/>
              </a:rPr>
              <a:t>Mehcanism</a:t>
            </a: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0F2A427B-CFF2-4C90-B448-22CC9073E123}" type="slidenum">
              <a:rPr lang="en-US" smtClean="0"/>
              <a:t>17</a:t>
            </a:fld>
            <a:endParaRPr lang="en-US"/>
          </a:p>
        </p:txBody>
      </p:sp>
    </p:spTree>
    <p:extLst>
      <p:ext uri="{BB962C8B-B14F-4D97-AF65-F5344CB8AC3E}">
        <p14:creationId xmlns:p14="http://schemas.microsoft.com/office/powerpoint/2010/main" val="2156110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18</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Whereas, the status quo models of point defect scattering are well-established and well-characterized, the current models of phonon –interface scattering do not get to the heart of the defect’s scattering potential. In this case, I will introduce our understanding of how to treat phonon scattering for these special, low energy grain boundaries commonly found in thermoelectric materials. </a:t>
            </a:r>
          </a:p>
        </p:txBody>
      </p:sp>
    </p:spTree>
    <p:extLst>
      <p:ext uri="{BB962C8B-B14F-4D97-AF65-F5344CB8AC3E}">
        <p14:creationId xmlns:p14="http://schemas.microsoft.com/office/powerpoint/2010/main" val="226239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19</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The two current standard models are based on the mismatch in the properties of the half crystals surrounding an interface. In one case, it is the mismatch in acoustic impedance or the mass density times average phonon velocity… and in the other instance it is the ratio of heat capacity weighted phonon velocities. Therefore, in both instances, the structure and properties of the interface, itself, are being ignored. However, in a paper </a:t>
            </a:r>
            <a:r>
              <a:rPr lang="en-US" altLang="en-US" sz="1000" dirty="0" err="1"/>
              <a:t>recnelty</a:t>
            </a:r>
            <a:r>
              <a:rPr lang="en-US" altLang="en-US" sz="1000" dirty="0"/>
              <a:t> out of our group, and quite familiar to several people in the room, the underlying dislocation structure of a symmetric tilt boundary was used to explain anomalous low –temperature thermal conductivity data. A crossover in the frequency dependence of the phonon relaxation time was discovered, where the long wavelength phonons view the boundary as a planar defect leading to a frequency-independent scattering while the short wavelength phonons </a:t>
            </a:r>
            <a:r>
              <a:rPr lang="en-US" altLang="en-US" sz="1000" dirty="0" err="1"/>
              <a:t>resovle</a:t>
            </a:r>
            <a:r>
              <a:rPr lang="en-US" altLang="en-US" sz="1000" dirty="0"/>
              <a:t> the underlying periodic dislocation array to yield a 1/ frequency dependence. This frequency-dependence could explain the anomalous T^2 thermal conductivity trend observed in polycrystalline materials. With this suggestion that the underlying dislocation </a:t>
            </a:r>
            <a:r>
              <a:rPr lang="en-US" altLang="en-US" sz="1000" dirty="0" err="1"/>
              <a:t>nstructure</a:t>
            </a:r>
            <a:r>
              <a:rPr lang="en-US" altLang="en-US" sz="1000" dirty="0"/>
              <a:t> matters in this process, we were then interested in evaluating scattering potentials of other special grain boundaries. </a:t>
            </a:r>
          </a:p>
          <a:p>
            <a:pPr defTabSz="931863" eaLnBrk="1" hangingPunct="1">
              <a:spcBef>
                <a:spcPct val="0"/>
              </a:spcBef>
            </a:pPr>
            <a:endParaRPr lang="en-US" altLang="en-US" sz="1000" dirty="0"/>
          </a:p>
          <a:p>
            <a:pPr defTabSz="931863" eaLnBrk="1" hangingPunct="1">
              <a:spcBef>
                <a:spcPct val="0"/>
              </a:spcBef>
            </a:pPr>
            <a:endParaRPr lang="en-US" altLang="en-US" sz="1000" dirty="0"/>
          </a:p>
          <a:p>
            <a:pPr defTabSz="931863" eaLnBrk="1" hangingPunct="1">
              <a:spcBef>
                <a:spcPct val="0"/>
              </a:spcBef>
            </a:pPr>
            <a:r>
              <a:rPr lang="en-US" altLang="en-US" sz="1000" dirty="0"/>
              <a:t>Label symmetric tilt boundary</a:t>
            </a:r>
          </a:p>
          <a:p>
            <a:pPr defTabSz="931863" eaLnBrk="1" hangingPunct="1">
              <a:spcBef>
                <a:spcPct val="0"/>
              </a:spcBef>
            </a:pPr>
            <a:endParaRPr lang="en-US" altLang="en-US" sz="1000" dirty="0"/>
          </a:p>
          <a:p>
            <a:pPr defTabSz="931863" eaLnBrk="1" hangingPunct="1">
              <a:spcBef>
                <a:spcPct val="0"/>
              </a:spcBef>
            </a:pPr>
            <a:r>
              <a:rPr lang="en-US" altLang="en-US" sz="1000" dirty="0"/>
              <a:t>Animate?</a:t>
            </a:r>
          </a:p>
          <a:p>
            <a:pPr defTabSz="931863" eaLnBrk="1" hangingPunct="1">
              <a:spcBef>
                <a:spcPct val="0"/>
              </a:spcBef>
            </a:pPr>
            <a:endParaRPr lang="en-US" altLang="en-US" sz="1000" dirty="0"/>
          </a:p>
        </p:txBody>
      </p:sp>
    </p:spTree>
    <p:extLst>
      <p:ext uri="{BB962C8B-B14F-4D97-AF65-F5344CB8AC3E}">
        <p14:creationId xmlns:p14="http://schemas.microsoft.com/office/powerpoint/2010/main" val="187224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 up separately? Too busy</a:t>
            </a:r>
          </a:p>
        </p:txBody>
      </p:sp>
      <p:sp>
        <p:nvSpPr>
          <p:cNvPr id="4" name="Slide Number Placeholder 3"/>
          <p:cNvSpPr>
            <a:spLocks noGrp="1"/>
          </p:cNvSpPr>
          <p:nvPr>
            <p:ph type="sldNum" sz="quarter" idx="5"/>
          </p:nvPr>
        </p:nvSpPr>
        <p:spPr/>
        <p:txBody>
          <a:bodyPr/>
          <a:lstStyle/>
          <a:p>
            <a:fld id="{0F2A427B-CFF2-4C90-B448-22CC9073E123}" type="slidenum">
              <a:rPr lang="en-US" smtClean="0"/>
              <a:t>2</a:t>
            </a:fld>
            <a:endParaRPr lang="en-US"/>
          </a:p>
        </p:txBody>
      </p:sp>
    </p:spTree>
    <p:extLst>
      <p:ext uri="{BB962C8B-B14F-4D97-AF65-F5344CB8AC3E}">
        <p14:creationId xmlns:p14="http://schemas.microsoft.com/office/powerpoint/2010/main" val="2099307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covers some of the mechanics of the model. In large part, we start with the deformation around the grain </a:t>
            </a:r>
            <a:r>
              <a:rPr lang="en-US" dirty="0" err="1"/>
              <a:t>aboundary</a:t>
            </a:r>
            <a:r>
              <a:rPr lang="en-US" dirty="0"/>
              <a:t>, which can be used to determine the strain and rotation around the interface. As before with point defects, strain will couple to the phonon states via the anharmonicity captured by the </a:t>
            </a:r>
            <a:r>
              <a:rPr lang="en-US" dirty="0" err="1"/>
              <a:t>gruneisen</a:t>
            </a:r>
            <a:r>
              <a:rPr lang="en-US" dirty="0"/>
              <a:t> parameter. The rotation will couple through the anisotropy of the material. Or more specifically, the change in phonon </a:t>
            </a:r>
            <a:r>
              <a:rPr lang="en-US" dirty="0" err="1"/>
              <a:t>velcoities</a:t>
            </a:r>
            <a:r>
              <a:rPr lang="en-US" dirty="0"/>
              <a:t> with a change the crystal orientation. From these real space strain and rotation fields, we can calculate real space scattering potentials like the V’s shown here. A final Fourier transform yields the scattering matrix element, which can be used to compute the scattering rate. </a:t>
            </a:r>
          </a:p>
        </p:txBody>
      </p:sp>
      <p:sp>
        <p:nvSpPr>
          <p:cNvPr id="4" name="Slide Number Placeholder 3"/>
          <p:cNvSpPr>
            <a:spLocks noGrp="1"/>
          </p:cNvSpPr>
          <p:nvPr>
            <p:ph type="sldNum" sz="quarter" idx="5"/>
          </p:nvPr>
        </p:nvSpPr>
        <p:spPr/>
        <p:txBody>
          <a:bodyPr/>
          <a:lstStyle/>
          <a:p>
            <a:fld id="{0F2A427B-CFF2-4C90-B448-22CC9073E123}" type="slidenum">
              <a:rPr lang="en-US" smtClean="0"/>
              <a:t>20</a:t>
            </a:fld>
            <a:endParaRPr lang="en-US"/>
          </a:p>
        </p:txBody>
      </p:sp>
    </p:spTree>
    <p:extLst>
      <p:ext uri="{BB962C8B-B14F-4D97-AF65-F5344CB8AC3E}">
        <p14:creationId xmlns:p14="http://schemas.microsoft.com/office/powerpoint/2010/main" val="1905174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The first case is that of a tilt grain boundary, which can be simply represented as an array of evenly spaced edge dislocations. And the slightly more complicated case we have recently focused on is the symmetric twist boundary case, where there is now two sets of evenly spaced screw dislocations with </a:t>
            </a:r>
            <a:r>
              <a:rPr lang="en-US" dirty="0" err="1">
                <a:sym typeface="Wingdings" pitchFamily="2" charset="2"/>
              </a:rPr>
              <a:t>perdendicualr</a:t>
            </a:r>
            <a:r>
              <a:rPr lang="en-US" dirty="0">
                <a:sym typeface="Wingdings" pitchFamily="2" charset="2"/>
              </a:rPr>
              <a:t> dislocations liens and burgers vectors. Our treatment starts with considering the deformation tensor. From this we can derive the symmetric strain tensor, where the materials characteristic determining the scattering strength of the strain field is the anharmonicity captured by the </a:t>
            </a:r>
            <a:r>
              <a:rPr lang="en-US" dirty="0" err="1">
                <a:sym typeface="Wingdings" pitchFamily="2" charset="2"/>
              </a:rPr>
              <a:t>gruneisen</a:t>
            </a:r>
            <a:r>
              <a:rPr lang="en-US" dirty="0">
                <a:sym typeface="Wingdings" pitchFamily="2" charset="2"/>
              </a:rPr>
              <a:t> parameter. The antisymmetric tensor captures the rotation, where the change in phono </a:t>
            </a:r>
            <a:r>
              <a:rPr lang="en-US" dirty="0" err="1">
                <a:sym typeface="Wingdings" pitchFamily="2" charset="2"/>
              </a:rPr>
              <a:t>nfreuency</a:t>
            </a:r>
            <a:r>
              <a:rPr lang="en-US" dirty="0">
                <a:sym typeface="Wingdings" pitchFamily="2" charset="2"/>
              </a:rPr>
              <a:t> with a rotation is determined by the anisotropy of the crystal. A good visual representation of this is the slowness plot which shows the variation of phonon velocity with a change in orientation. From this theory, we can derive similar scattering potentials and calculate a phonon relaxation time due to these various effects.</a:t>
            </a:r>
          </a:p>
          <a:p>
            <a:pPr marL="171450" indent="-171450">
              <a:buFont typeface="Wingdings" pitchFamily="2" charset="2"/>
              <a:buChar char="à"/>
            </a:pPr>
            <a:r>
              <a:rPr lang="en-US" dirty="0">
                <a:sym typeface="Wingdings" pitchFamily="2" charset="2"/>
              </a:rPr>
              <a:t> One complication when moving to the symmetric twist boundary and heterointerface is that there are two orthogonal dislocation arrays now forming a grid, which we can label the m and n array. Given the geometry of their respective strain fields, the scattering matrix element is as follows. The delta functions enforce that the strain fields scatter independently without any requirement to handle cross-terms.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Except the case of </a:t>
            </a:r>
            <a:r>
              <a:rPr lang="en-US" dirty="0" err="1">
                <a:sym typeface="Wingdings" pitchFamily="2" charset="2"/>
              </a:rPr>
              <a:t>q_y</a:t>
            </a:r>
            <a:r>
              <a:rPr lang="en-US" dirty="0">
                <a:sym typeface="Wingdings" pitchFamily="2" charset="2"/>
              </a:rPr>
              <a:t> = </a:t>
            </a:r>
            <a:r>
              <a:rPr lang="en-US" dirty="0" err="1">
                <a:sym typeface="Wingdings" pitchFamily="2" charset="2"/>
              </a:rPr>
              <a:t>q_z</a:t>
            </a:r>
            <a:r>
              <a:rPr lang="en-US" dirty="0">
                <a:sym typeface="Wingdings" pitchFamily="2" charset="2"/>
              </a:rPr>
              <a:t> = 0, but closer analysis shows that this either corresponds to a non-</a:t>
            </a:r>
            <a:r>
              <a:rPr lang="en-US" dirty="0" err="1">
                <a:sym typeface="Wingdings" pitchFamily="2" charset="2"/>
              </a:rPr>
              <a:t>resistivie</a:t>
            </a:r>
            <a:r>
              <a:rPr lang="en-US" dirty="0">
                <a:sym typeface="Wingdings" pitchFamily="2" charset="2"/>
              </a:rPr>
              <a:t> forward scattering process or a specular reflection due to the long-ranged misorientation at the interface, which can be handled separately. </a:t>
            </a:r>
          </a:p>
        </p:txBody>
      </p:sp>
      <p:sp>
        <p:nvSpPr>
          <p:cNvPr id="4" name="Slide Number Placeholder 3"/>
          <p:cNvSpPr>
            <a:spLocks noGrp="1"/>
          </p:cNvSpPr>
          <p:nvPr>
            <p:ph type="sldNum" sz="quarter" idx="10"/>
          </p:nvPr>
        </p:nvSpPr>
        <p:spPr/>
        <p:txBody>
          <a:bodyPr/>
          <a:lstStyle/>
          <a:p>
            <a:fld id="{0F2A427B-CFF2-4C90-B448-22CC9073E123}" type="slidenum">
              <a:rPr lang="en-US" smtClean="0"/>
              <a:t>21</a:t>
            </a:fld>
            <a:endParaRPr lang="en-US"/>
          </a:p>
        </p:txBody>
      </p:sp>
    </p:spTree>
    <p:extLst>
      <p:ext uri="{BB962C8B-B14F-4D97-AF65-F5344CB8AC3E}">
        <p14:creationId xmlns:p14="http://schemas.microsoft.com/office/powerpoint/2010/main" val="2686413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22</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Moving onto some </a:t>
            </a:r>
            <a:r>
              <a:rPr lang="en-US" altLang="en-US" sz="1000" dirty="0" err="1"/>
              <a:t>preiliminary</a:t>
            </a:r>
            <a:r>
              <a:rPr lang="en-US" altLang="en-US" sz="1000" dirty="0"/>
              <a:t> calculations, here are the calculated relaxation times versus magnitude of the wavevector for the twist boundary, which can be decomposed into a grid of screw dislocations. Here the </a:t>
            </a:r>
            <a:r>
              <a:rPr lang="en-US" altLang="en-US" sz="1000" dirty="0" err="1"/>
              <a:t>Peierls-nabarro</a:t>
            </a:r>
            <a:r>
              <a:rPr lang="en-US" altLang="en-US" sz="1000" dirty="0"/>
              <a:t> strain fields around a screw dislocations are used to calculate the periodic strain fields shown here. But in this case, the rotation tensor at the interface is fully described by a misorientation angle, theta, which we will say proceeds as a step function change at the interface. These initial results suggest that tilt boundaries are more potent </a:t>
            </a:r>
            <a:r>
              <a:rPr lang="en-US" altLang="en-US" sz="1000" dirty="0" err="1"/>
              <a:t>scatterers</a:t>
            </a:r>
            <a:r>
              <a:rPr lang="en-US" altLang="en-US" sz="1000" dirty="0"/>
              <a:t> than twist boundaries, given their lower relaxation times. However, the exact mechanism of this is not known. Analyzing the long wavelength limit, which is determined by long range deformations at the boundary, we noticed that tilt boundary is fully determined by the rotation at the boundary, while long-ranged shear effects seem to persist in the twist boundary case. </a:t>
            </a:r>
          </a:p>
          <a:p>
            <a:pPr defTabSz="931863" eaLnBrk="1" hangingPunct="1">
              <a:spcBef>
                <a:spcPct val="0"/>
              </a:spcBef>
            </a:pPr>
            <a:endParaRPr lang="en-US" altLang="en-US" sz="1000" dirty="0"/>
          </a:p>
          <a:p>
            <a:pPr defTabSz="931863" eaLnBrk="1" hangingPunct="1">
              <a:spcBef>
                <a:spcPct val="0"/>
              </a:spcBef>
            </a:pPr>
            <a:r>
              <a:rPr lang="en-US" altLang="en-US" sz="1000" dirty="0"/>
              <a:t>Point out scales</a:t>
            </a:r>
          </a:p>
        </p:txBody>
      </p:sp>
    </p:spTree>
    <p:extLst>
      <p:ext uri="{BB962C8B-B14F-4D97-AF65-F5344CB8AC3E}">
        <p14:creationId xmlns:p14="http://schemas.microsoft.com/office/powerpoint/2010/main" val="1148929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geometry we’re considering is the </a:t>
            </a:r>
            <a:r>
              <a:rPr lang="en-US" dirty="0" err="1"/>
              <a:t>semicoherent</a:t>
            </a:r>
            <a:r>
              <a:rPr lang="en-US" dirty="0"/>
              <a:t> heterointerface, or the interface between two materials with different lattice parameters, in which a grid of edge-like misfit dislocations form to alleviate coherency strain. This is a particularly important case in thermoelectric owing to the interest in the engineering of precipitates to lower thermal conductivity. The strain fields from the Van der Merwe model are plotted here for an example Si-Ge interface. A slice of the dilatational strain component is plotted here with a clear </a:t>
            </a:r>
            <a:r>
              <a:rPr lang="en-US" dirty="0" err="1"/>
              <a:t>discontuinity</a:t>
            </a:r>
            <a:r>
              <a:rPr lang="en-US" dirty="0"/>
              <a:t> interface, but primarily it shows that the dilation proceeds largely as a step function, basically a representation of the step function change in lattice parameter. So, in this case, we propose treating the periodic shear strain at the interface using the expression derived in this PRB paper, and treating any dilatational effects using an acoustic mismatch term. </a:t>
            </a:r>
          </a:p>
        </p:txBody>
      </p:sp>
      <p:sp>
        <p:nvSpPr>
          <p:cNvPr id="4" name="Slide Number Placeholder 3"/>
          <p:cNvSpPr>
            <a:spLocks noGrp="1"/>
          </p:cNvSpPr>
          <p:nvPr>
            <p:ph type="sldNum" sz="quarter" idx="5"/>
          </p:nvPr>
        </p:nvSpPr>
        <p:spPr/>
        <p:txBody>
          <a:bodyPr/>
          <a:lstStyle/>
          <a:p>
            <a:fld id="{0F2A427B-CFF2-4C90-B448-22CC9073E123}" type="slidenum">
              <a:rPr lang="en-US" smtClean="0"/>
              <a:t>23</a:t>
            </a:fld>
            <a:endParaRPr lang="en-US"/>
          </a:p>
        </p:txBody>
      </p:sp>
    </p:spTree>
    <p:extLst>
      <p:ext uri="{BB962C8B-B14F-4D97-AF65-F5344CB8AC3E}">
        <p14:creationId xmlns:p14="http://schemas.microsoft.com/office/powerpoint/2010/main" val="261472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our group became interested in the coherent twin boundary after a recent experimental investigation showed a correlation between thermal conductivity in Bismuth Telluride and the coherent twin density. As implied by the name, this boundary does not have dislocations or dangling bonds at the interface, but still comprise a rotation of the crystal. While it may be thought that there is no acoustic impedance at such a boundary because material 1 and 2 surrounding the interface, we applied the same argument of anisotropy to calculate a transmissivity based on the change in phonon velocity with change in orientation. These polar </a:t>
            </a:r>
            <a:r>
              <a:rPr lang="en-US" dirty="0" err="1"/>
              <a:t>digrams</a:t>
            </a:r>
            <a:r>
              <a:rPr lang="en-US" dirty="0"/>
              <a:t> show the direction-dependent phonon velocities for Bi2Te3 computed using the Christoffel package. By applying the 60 degree rotation of the twin boundary and computing the change in average phonon velocity, a transmissivity of 0.67 was </a:t>
            </a:r>
            <a:r>
              <a:rPr lang="en-US" dirty="0" err="1"/>
              <a:t>calculated.While</a:t>
            </a:r>
            <a:r>
              <a:rPr lang="en-US" dirty="0"/>
              <a:t> this requires further verification, it may point </a:t>
            </a:r>
            <a:r>
              <a:rPr lang="en-US" dirty="0" err="1"/>
              <a:t>ot</a:t>
            </a:r>
            <a:r>
              <a:rPr lang="en-US" dirty="0"/>
              <a:t> a large thermal resistance largely unexplored for coherent twin boundaries. </a:t>
            </a:r>
          </a:p>
        </p:txBody>
      </p:sp>
      <p:sp>
        <p:nvSpPr>
          <p:cNvPr id="4" name="Slide Number Placeholder 3"/>
          <p:cNvSpPr>
            <a:spLocks noGrp="1"/>
          </p:cNvSpPr>
          <p:nvPr>
            <p:ph type="sldNum" sz="quarter" idx="5"/>
          </p:nvPr>
        </p:nvSpPr>
        <p:spPr/>
        <p:txBody>
          <a:bodyPr/>
          <a:lstStyle/>
          <a:p>
            <a:fld id="{0F2A427B-CFF2-4C90-B448-22CC9073E123}" type="slidenum">
              <a:rPr lang="en-US" smtClean="0"/>
              <a:t>24</a:t>
            </a:fld>
            <a:endParaRPr lang="en-US"/>
          </a:p>
        </p:txBody>
      </p:sp>
    </p:spTree>
    <p:extLst>
      <p:ext uri="{BB962C8B-B14F-4D97-AF65-F5344CB8AC3E}">
        <p14:creationId xmlns:p14="http://schemas.microsoft.com/office/powerpoint/2010/main" val="612697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future steps involve completion and verification of the boundary models discussed. </a:t>
            </a:r>
            <a:r>
              <a:rPr lang="en-US" dirty="0" err="1"/>
              <a:t>Verificiation</a:t>
            </a:r>
            <a:r>
              <a:rPr lang="en-US" dirty="0"/>
              <a:t>, in part, is possible through an experimental collaborator at the University of Arizona who measures thermal boundary conductance at the interface of two bonded thin films. Additionally, I am interested in calculation the interfacial strain energy for each of these cases as a means to better understand the origin of their scattering potentials. </a:t>
            </a:r>
          </a:p>
          <a:p>
            <a:endParaRPr lang="en-US" dirty="0"/>
          </a:p>
          <a:p>
            <a:r>
              <a:rPr lang="en-US" dirty="0"/>
              <a:t>Highlight gaps in knowledge. </a:t>
            </a:r>
          </a:p>
        </p:txBody>
      </p:sp>
      <p:sp>
        <p:nvSpPr>
          <p:cNvPr id="4" name="Slide Number Placeholder 3"/>
          <p:cNvSpPr>
            <a:spLocks noGrp="1"/>
          </p:cNvSpPr>
          <p:nvPr>
            <p:ph type="sldNum" sz="quarter" idx="5"/>
          </p:nvPr>
        </p:nvSpPr>
        <p:spPr/>
        <p:txBody>
          <a:bodyPr/>
          <a:lstStyle/>
          <a:p>
            <a:fld id="{0F2A427B-CFF2-4C90-B448-22CC9073E123}" type="slidenum">
              <a:rPr lang="en-US" smtClean="0"/>
              <a:t>25</a:t>
            </a:fld>
            <a:endParaRPr lang="en-US"/>
          </a:p>
        </p:txBody>
      </p:sp>
    </p:spTree>
    <p:extLst>
      <p:ext uri="{BB962C8B-B14F-4D97-AF65-F5344CB8AC3E}">
        <p14:creationId xmlns:p14="http://schemas.microsoft.com/office/powerpoint/2010/main" val="143672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future steps involve completion and verification of the boundary models discussed. </a:t>
            </a:r>
            <a:r>
              <a:rPr lang="en-US" dirty="0" err="1"/>
              <a:t>Verificiation</a:t>
            </a:r>
            <a:r>
              <a:rPr lang="en-US" dirty="0"/>
              <a:t>, in part, is possible through an experimental collaborator at the University of Arizona who measures thermal boundary conductance at the interface of two bonded thin films. Additionally, I am interested in calculation the interfacial strain energy for each of these cases as a means to better understand the origin of their scattering potentials. </a:t>
            </a:r>
          </a:p>
          <a:p>
            <a:endParaRPr lang="en-US" dirty="0"/>
          </a:p>
          <a:p>
            <a:r>
              <a:rPr lang="en-US" dirty="0"/>
              <a:t>Highlight gaps in knowledge. </a:t>
            </a:r>
          </a:p>
        </p:txBody>
      </p:sp>
      <p:sp>
        <p:nvSpPr>
          <p:cNvPr id="4" name="Slide Number Placeholder 3"/>
          <p:cNvSpPr>
            <a:spLocks noGrp="1"/>
          </p:cNvSpPr>
          <p:nvPr>
            <p:ph type="sldNum" sz="quarter" idx="5"/>
          </p:nvPr>
        </p:nvSpPr>
        <p:spPr/>
        <p:txBody>
          <a:bodyPr/>
          <a:lstStyle/>
          <a:p>
            <a:fld id="{0F2A427B-CFF2-4C90-B448-22CC9073E123}" type="slidenum">
              <a:rPr lang="en-US" smtClean="0"/>
              <a:t>26</a:t>
            </a:fld>
            <a:endParaRPr lang="en-US"/>
          </a:p>
        </p:txBody>
      </p:sp>
    </p:spTree>
    <p:extLst>
      <p:ext uri="{BB962C8B-B14F-4D97-AF65-F5344CB8AC3E}">
        <p14:creationId xmlns:p14="http://schemas.microsoft.com/office/powerpoint/2010/main" val="2140475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27</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Lastly, I will discuss a materials informatics project conducted in conjunction with </a:t>
            </a:r>
            <a:r>
              <a:rPr lang="en-US" altLang="en-US" sz="1000" dirty="0" err="1"/>
              <a:t>Questek</a:t>
            </a:r>
            <a:r>
              <a:rPr lang="en-US" altLang="en-US" sz="1000" dirty="0"/>
              <a:t> Innovations geared specifically at the prediction of good, thermoelectric materials, While the first phase of this work focused specifically on the properties of pure compounds, future trajectories are aimed at microstructural engineering and, therefore, tie back to the phono-defect interactions discussed earlier. </a:t>
            </a:r>
          </a:p>
        </p:txBody>
      </p:sp>
    </p:spTree>
    <p:extLst>
      <p:ext uri="{BB962C8B-B14F-4D97-AF65-F5344CB8AC3E}">
        <p14:creationId xmlns:p14="http://schemas.microsoft.com/office/powerpoint/2010/main" val="3030744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efficiency of a thermoelectric device is directly related to its figure of merit </a:t>
            </a:r>
            <a:r>
              <a:rPr lang="en-US" dirty="0" err="1"/>
              <a:t>zT</a:t>
            </a:r>
            <a:r>
              <a:rPr lang="en-US" dirty="0"/>
              <a:t>, which, in turn, is calculated form </a:t>
            </a:r>
            <a:r>
              <a:rPr lang="en-US" dirty="0" err="1"/>
              <a:t>compoenents</a:t>
            </a:r>
            <a:r>
              <a:rPr lang="en-US" dirty="0"/>
              <a:t>: S, sigma, and kappa. As shown in this diagram, however, each of these material properties are highly dependent on doping, which in semiconductor processing, is often controlled extrinsically. Therefore, assessing the intrinsic potential of a thermoelectric is non-trivial from </a:t>
            </a:r>
            <a:r>
              <a:rPr lang="en-US" dirty="0" err="1"/>
              <a:t>zT</a:t>
            </a:r>
            <a:r>
              <a:rPr lang="en-US" dirty="0"/>
              <a:t> alone. The solution is to perform what’s known as quality factor analysis. The quality factor is </a:t>
            </a:r>
            <a:r>
              <a:rPr lang="en-US" dirty="0" err="1"/>
              <a:t>diretly</a:t>
            </a:r>
            <a:r>
              <a:rPr lang="en-US" dirty="0"/>
              <a:t> related to the ceiling value n the </a:t>
            </a:r>
            <a:r>
              <a:rPr lang="en-US" dirty="0" err="1"/>
              <a:t>zT</a:t>
            </a:r>
            <a:r>
              <a:rPr lang="en-US" dirty="0"/>
              <a:t> if the material is optimally doped. And it is the ratio of weighted mobility, which combines electronic structure descriptors related to thermoelectric potential to the lattice thermal conductivity. Essentially, so far, we have </a:t>
            </a:r>
            <a:r>
              <a:rPr lang="en-US" dirty="0" err="1"/>
              <a:t>abuilt</a:t>
            </a:r>
            <a:r>
              <a:rPr lang="en-US" dirty="0"/>
              <a:t> a </a:t>
            </a:r>
            <a:r>
              <a:rPr lang="en-US" dirty="0" err="1"/>
              <a:t>databse</a:t>
            </a:r>
            <a:r>
              <a:rPr lang="en-US" dirty="0"/>
              <a:t>, which combines experimental and computational data and performed quality factor analysis on each entry…. Creating the largest </a:t>
            </a:r>
            <a:r>
              <a:rPr lang="en-US" dirty="0" err="1"/>
              <a:t>databse</a:t>
            </a:r>
            <a:r>
              <a:rPr lang="en-US" dirty="0"/>
              <a:t> of quality factors and weighted mobilities to date. The next couple slides will briefly cover some of the analysis steps. </a:t>
            </a:r>
          </a:p>
        </p:txBody>
      </p:sp>
      <p:sp>
        <p:nvSpPr>
          <p:cNvPr id="4" name="Slide Number Placeholder 3"/>
          <p:cNvSpPr>
            <a:spLocks noGrp="1"/>
          </p:cNvSpPr>
          <p:nvPr>
            <p:ph type="sldNum" sz="quarter" idx="5"/>
          </p:nvPr>
        </p:nvSpPr>
        <p:spPr/>
        <p:txBody>
          <a:bodyPr/>
          <a:lstStyle/>
          <a:p>
            <a:fld id="{0F2A427B-CFF2-4C90-B448-22CC9073E123}" type="slidenum">
              <a:rPr lang="en-US" smtClean="0"/>
              <a:t>28</a:t>
            </a:fld>
            <a:endParaRPr lang="en-US"/>
          </a:p>
        </p:txBody>
      </p:sp>
    </p:spTree>
    <p:extLst>
      <p:ext uri="{BB962C8B-B14F-4D97-AF65-F5344CB8AC3E}">
        <p14:creationId xmlns:p14="http://schemas.microsoft.com/office/powerpoint/2010/main" val="4088587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experimental data came from the sTarrydata2 </a:t>
            </a:r>
            <a:r>
              <a:rPr lang="en-US" dirty="0" err="1"/>
              <a:t>databse</a:t>
            </a:r>
            <a:r>
              <a:rPr lang="en-US" dirty="0"/>
              <a:t> with data from over 4,000 publications on thermoelectric. Typically, plots of </a:t>
            </a:r>
            <a:r>
              <a:rPr lang="en-US" dirty="0" err="1"/>
              <a:t>Seebeck</a:t>
            </a:r>
            <a:r>
              <a:rPr lang="en-US" dirty="0"/>
              <a:t> coefficient, electrical conductivity, and thermal conductivity versus temperature were provided. Here, we will assume conduction from a single, free-electron-like parabolic band, which can be doped into as shown. Under this approximation, the relation between the </a:t>
            </a:r>
            <a:r>
              <a:rPr lang="en-US" dirty="0" err="1"/>
              <a:t>Seebeck</a:t>
            </a:r>
            <a:r>
              <a:rPr lang="en-US" dirty="0"/>
              <a:t> coefficient and the electrical conductivity can be used to compute the transport function, which characterizes the conductivity quality of a band at a particular doping level. The transport function is used to calculate </a:t>
            </a:r>
            <a:r>
              <a:rPr lang="en-US" dirty="0" err="1"/>
              <a:t>wighted</a:t>
            </a:r>
            <a:r>
              <a:rPr lang="en-US" dirty="0"/>
              <a:t> mobility at a given at a given temperature and the lattice thermal conductivity can be computed from the total by simply subtracting off the electronic contribution to yield the final quality factor.</a:t>
            </a:r>
          </a:p>
        </p:txBody>
      </p:sp>
      <p:sp>
        <p:nvSpPr>
          <p:cNvPr id="4" name="Slide Number Placeholder 3"/>
          <p:cNvSpPr>
            <a:spLocks noGrp="1"/>
          </p:cNvSpPr>
          <p:nvPr>
            <p:ph type="sldNum" sz="quarter" idx="5"/>
          </p:nvPr>
        </p:nvSpPr>
        <p:spPr/>
        <p:txBody>
          <a:bodyPr/>
          <a:lstStyle/>
          <a:p>
            <a:fld id="{0F2A427B-CFF2-4C90-B448-22CC9073E123}" type="slidenum">
              <a:rPr lang="en-US" smtClean="0"/>
              <a:t>29</a:t>
            </a:fld>
            <a:endParaRPr lang="en-US"/>
          </a:p>
        </p:txBody>
      </p:sp>
    </p:spTree>
    <p:extLst>
      <p:ext uri="{BB962C8B-B14F-4D97-AF65-F5344CB8AC3E}">
        <p14:creationId xmlns:p14="http://schemas.microsoft.com/office/powerpoint/2010/main" val="29898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tool I’ll turn to is analytic theory which I’ll try to motivate with a couple of examples. Firstly that simple physics-based models give us some guiding principles and sanity checks when interpreting simulation or experimental results. This toy 1D chain model for phonons shows the impact of increasing the number of atoms in a unit cell or period on dispersion. From this, we learn to anticipate a reduction in the average phonon group velocity as a result of this effect. Simple, analytic expressions are attractive for routine modelling of experimental data. So, as will be discussed more soon, thermal conductivity is often measured as a function of composition and this blue U-curve is an analytic model that captures the experimental data extremely well without fitting parameters. Finally, in this particular case, we are interested in understanding the scattering effects of strain fields around defects. Dislocations, for example, have long-ranged stress fields that decays as 1/r and therefore would require extremely large simulations to study directly. </a:t>
            </a:r>
          </a:p>
          <a:p>
            <a:endParaRPr lang="en-US" dirty="0"/>
          </a:p>
          <a:p>
            <a:r>
              <a:rPr lang="en-US" dirty="0"/>
              <a:t>Animate?</a:t>
            </a:r>
          </a:p>
        </p:txBody>
      </p:sp>
      <p:sp>
        <p:nvSpPr>
          <p:cNvPr id="4" name="Slide Number Placeholder 3"/>
          <p:cNvSpPr>
            <a:spLocks noGrp="1"/>
          </p:cNvSpPr>
          <p:nvPr>
            <p:ph type="sldNum" sz="quarter" idx="5"/>
          </p:nvPr>
        </p:nvSpPr>
        <p:spPr/>
        <p:txBody>
          <a:bodyPr/>
          <a:lstStyle/>
          <a:p>
            <a:fld id="{0F2A427B-CFF2-4C90-B448-22CC9073E123}" type="slidenum">
              <a:rPr lang="en-US" smtClean="0"/>
              <a:t>3</a:t>
            </a:fld>
            <a:endParaRPr lang="en-US"/>
          </a:p>
        </p:txBody>
      </p:sp>
    </p:spTree>
    <p:extLst>
      <p:ext uri="{BB962C8B-B14F-4D97-AF65-F5344CB8AC3E}">
        <p14:creationId xmlns:p14="http://schemas.microsoft.com/office/powerpoint/2010/main" val="2727681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DFT structures has its pros and cons. For one, the single parabolic band assumption is no </a:t>
            </a:r>
            <a:r>
              <a:rPr lang="en-US" dirty="0" err="1"/>
              <a:t>logner</a:t>
            </a:r>
            <a:r>
              <a:rPr lang="en-US" dirty="0"/>
              <a:t> required b/c we have access to the full complexity of the electronic structure. However, in this case, the relaxation time is less accessible. The Carrier Transport database accessible through Materials Project uses the </a:t>
            </a:r>
            <a:r>
              <a:rPr lang="en-US" dirty="0" err="1"/>
              <a:t>BoltzTraP</a:t>
            </a:r>
            <a:r>
              <a:rPr lang="en-US" dirty="0"/>
              <a:t> method of band interpolation to calculate transport </a:t>
            </a:r>
            <a:r>
              <a:rPr lang="en-US" dirty="0" err="1"/>
              <a:t>coefficeints</a:t>
            </a:r>
            <a:r>
              <a:rPr lang="en-US" dirty="0"/>
              <a:t> like </a:t>
            </a:r>
            <a:r>
              <a:rPr lang="en-US" dirty="0" err="1"/>
              <a:t>Seebeck</a:t>
            </a:r>
            <a:r>
              <a:rPr lang="en-US" dirty="0"/>
              <a:t> and conductivity. However, this is at a constant relaxation time, and specific doping level. We apply an effective mass model to compute a </a:t>
            </a:r>
            <a:r>
              <a:rPr lang="en-US" dirty="0" err="1"/>
              <a:t>Seebeck</a:t>
            </a:r>
            <a:r>
              <a:rPr lang="en-US" dirty="0"/>
              <a:t> and conductivity effective mass from these </a:t>
            </a:r>
            <a:r>
              <a:rPr lang="en-US" dirty="0" err="1"/>
              <a:t>quantites</a:t>
            </a:r>
            <a:r>
              <a:rPr lang="en-US" dirty="0"/>
              <a:t> that is more agnostic to doping level and relaxation time. In the case of conductivity, this is easily understood as a rearrangement of the </a:t>
            </a:r>
            <a:r>
              <a:rPr lang="en-US" dirty="0" err="1"/>
              <a:t>Drude</a:t>
            </a:r>
            <a:r>
              <a:rPr lang="en-US" dirty="0"/>
              <a:t> model. In the case of thermal conductivity, phonon velocities are calculated from DFT elastic constants. A semi-empirical model of thermal conductivity is used, where the acoustic branch of phonons is treated as phonon-like, with a relaxation time limited by phonon-phonon interactions while the optical branch is treated as Einstein-like modes or couples, local oscillations. </a:t>
            </a:r>
          </a:p>
          <a:p>
            <a:endParaRPr lang="en-US" dirty="0"/>
          </a:p>
          <a:p>
            <a:r>
              <a:rPr lang="en-US" dirty="0"/>
              <a:t>Animate</a:t>
            </a:r>
          </a:p>
        </p:txBody>
      </p:sp>
      <p:sp>
        <p:nvSpPr>
          <p:cNvPr id="4" name="Slide Number Placeholder 3"/>
          <p:cNvSpPr>
            <a:spLocks noGrp="1"/>
          </p:cNvSpPr>
          <p:nvPr>
            <p:ph type="sldNum" sz="quarter" idx="5"/>
          </p:nvPr>
        </p:nvSpPr>
        <p:spPr/>
        <p:txBody>
          <a:bodyPr/>
          <a:lstStyle/>
          <a:p>
            <a:fld id="{0F2A427B-CFF2-4C90-B448-22CC9073E123}" type="slidenum">
              <a:rPr lang="en-US" smtClean="0"/>
              <a:t>30</a:t>
            </a:fld>
            <a:endParaRPr lang="en-US"/>
          </a:p>
        </p:txBody>
      </p:sp>
    </p:spTree>
    <p:extLst>
      <p:ext uri="{BB962C8B-B14F-4D97-AF65-F5344CB8AC3E}">
        <p14:creationId xmlns:p14="http://schemas.microsoft.com/office/powerpoint/2010/main" val="3336904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date, there is this consolidated database of thermoelectric quality factors. Our first proposal is to analyze the data using techniques of clustering and dimensionality reduction. This provides a way to visualize similarities and groupings in the database, in the case </a:t>
            </a:r>
            <a:r>
              <a:rPr lang="en-US" dirty="0" err="1"/>
              <a:t>wehre</a:t>
            </a:r>
            <a:r>
              <a:rPr lang="en-US" dirty="0"/>
              <a:t> each sample is described by numerous features. This is a first cursory attempt using k-means clustering and principal component analysis. The clusters are labelled with the mean value of weighted </a:t>
            </a:r>
            <a:r>
              <a:rPr lang="en-US" dirty="0" err="1"/>
              <a:t>mobiloity</a:t>
            </a:r>
            <a:r>
              <a:rPr lang="en-US" dirty="0"/>
              <a:t> and quality factor, and do appear to show specific pockets of </a:t>
            </a:r>
            <a:r>
              <a:rPr lang="en-US" dirty="0" err="1"/>
              <a:t>primising</a:t>
            </a:r>
            <a:r>
              <a:rPr lang="en-US" dirty="0"/>
              <a:t> thermoelectric materials.</a:t>
            </a:r>
          </a:p>
          <a:p>
            <a:endParaRPr lang="en-US" dirty="0"/>
          </a:p>
          <a:p>
            <a:endParaRPr lang="en-US" dirty="0"/>
          </a:p>
          <a:p>
            <a:r>
              <a:rPr lang="en-US" dirty="0"/>
              <a:t>Add factor loadings</a:t>
            </a:r>
          </a:p>
          <a:p>
            <a:endParaRPr lang="en-US" dirty="0"/>
          </a:p>
          <a:p>
            <a:endParaRPr lang="en-US" dirty="0"/>
          </a:p>
        </p:txBody>
      </p:sp>
      <p:sp>
        <p:nvSpPr>
          <p:cNvPr id="4" name="Slide Number Placeholder 3"/>
          <p:cNvSpPr>
            <a:spLocks noGrp="1"/>
          </p:cNvSpPr>
          <p:nvPr>
            <p:ph type="sldNum" sz="quarter" idx="10"/>
          </p:nvPr>
        </p:nvSpPr>
        <p:spPr/>
        <p:txBody>
          <a:bodyPr/>
          <a:lstStyle/>
          <a:p>
            <a:fld id="{98930D07-3A0D-47FE-973B-FE53F16BB9C8}" type="slidenum">
              <a:rPr lang="en-US" smtClean="0"/>
              <a:t>31</a:t>
            </a:fld>
            <a:endParaRPr lang="en-US"/>
          </a:p>
        </p:txBody>
      </p:sp>
    </p:spTree>
    <p:extLst>
      <p:ext uri="{BB962C8B-B14F-4D97-AF65-F5344CB8AC3E}">
        <p14:creationId xmlns:p14="http://schemas.microsoft.com/office/powerpoint/2010/main" val="2658972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a:t>
            </a:r>
            <a:r>
              <a:rPr lang="en-US" dirty="0" err="1"/>
              <a:t>databse</a:t>
            </a:r>
            <a:r>
              <a:rPr lang="en-US" dirty="0"/>
              <a:t> so far is good for the selection of a pure thermoelectric </a:t>
            </a:r>
            <a:r>
              <a:rPr lang="en-US" dirty="0" err="1"/>
              <a:t>ompund</a:t>
            </a:r>
            <a:r>
              <a:rPr lang="en-US" dirty="0"/>
              <a:t>. These are some novel or only recently investigated thermoelectric </a:t>
            </a:r>
            <a:r>
              <a:rPr lang="en-US" dirty="0" err="1"/>
              <a:t>ompounds</a:t>
            </a:r>
            <a:r>
              <a:rPr lang="en-US" dirty="0"/>
              <a:t> identified as having high quality factor or high weighted mobility. However, it does not yet include the impact that alloying or microstructure can play. Therefore, we propose, once again in conjunction with </a:t>
            </a:r>
            <a:r>
              <a:rPr lang="en-US" dirty="0" err="1"/>
              <a:t>Questek</a:t>
            </a:r>
            <a:r>
              <a:rPr lang="en-US" dirty="0"/>
              <a:t> innovations, to build microstructure prediction models using CALPHAD and other tools, which can be paired with the interfacial thermal models discussed previously</a:t>
            </a:r>
          </a:p>
        </p:txBody>
      </p:sp>
      <p:sp>
        <p:nvSpPr>
          <p:cNvPr id="4" name="Slide Number Placeholder 3"/>
          <p:cNvSpPr>
            <a:spLocks noGrp="1"/>
          </p:cNvSpPr>
          <p:nvPr>
            <p:ph type="sldNum" sz="quarter" idx="10"/>
          </p:nvPr>
        </p:nvSpPr>
        <p:spPr/>
        <p:txBody>
          <a:bodyPr/>
          <a:lstStyle/>
          <a:p>
            <a:fld id="{98930D07-3A0D-47FE-973B-FE53F16BB9C8}" type="slidenum">
              <a:rPr lang="en-US" smtClean="0"/>
              <a:t>32</a:t>
            </a:fld>
            <a:endParaRPr lang="en-US"/>
          </a:p>
        </p:txBody>
      </p:sp>
    </p:spTree>
    <p:extLst>
      <p:ext uri="{BB962C8B-B14F-4D97-AF65-F5344CB8AC3E}">
        <p14:creationId xmlns:p14="http://schemas.microsoft.com/office/powerpoint/2010/main" val="2864001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thank you for your time. To summarize, my proposed thesis work takes on the broad goal of understanding phonon-defect interactions using conventional theories and approximations, and applying these models to understand real materials, specifically in the application of thermoelectric, which is the bread-and-butter of our research group. The remainder of my proposed work will be more focused on the problem of phonon-</a:t>
            </a:r>
            <a:r>
              <a:rPr lang="en-US" dirty="0" err="1"/>
              <a:t>interace</a:t>
            </a:r>
            <a:r>
              <a:rPr lang="en-US" dirty="0"/>
              <a:t> scattering, which is highly relevant to the modern age of thermoelectric research that is finally looking into the impact of microstructure. </a:t>
            </a:r>
          </a:p>
        </p:txBody>
      </p:sp>
      <p:sp>
        <p:nvSpPr>
          <p:cNvPr id="4" name="Slide Number Placeholder 3"/>
          <p:cNvSpPr>
            <a:spLocks noGrp="1"/>
          </p:cNvSpPr>
          <p:nvPr>
            <p:ph type="sldNum" sz="quarter" idx="5"/>
          </p:nvPr>
        </p:nvSpPr>
        <p:spPr/>
        <p:txBody>
          <a:bodyPr/>
          <a:lstStyle/>
          <a:p>
            <a:fld id="{0F2A427B-CFF2-4C90-B448-22CC9073E123}" type="slidenum">
              <a:rPr lang="en-US" smtClean="0"/>
              <a:t>33</a:t>
            </a:fld>
            <a:endParaRPr lang="en-US"/>
          </a:p>
        </p:txBody>
      </p:sp>
    </p:spTree>
    <p:extLst>
      <p:ext uri="{BB962C8B-B14F-4D97-AF65-F5344CB8AC3E}">
        <p14:creationId xmlns:p14="http://schemas.microsoft.com/office/powerpoint/2010/main" val="3876071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34</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endParaRPr lang="en-US" altLang="en-US" sz="1000" dirty="0"/>
          </a:p>
        </p:txBody>
      </p:sp>
    </p:spTree>
    <p:extLst>
      <p:ext uri="{BB962C8B-B14F-4D97-AF65-F5344CB8AC3E}">
        <p14:creationId xmlns:p14="http://schemas.microsoft.com/office/powerpoint/2010/main" val="4039110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date, there is this consolidated database of thermoelectric quality factors. Our first proposal is to analyze the data using techniques of clustering and dimensionality reduction. This provides a way to visualize similarities and groupings in the database, in the case </a:t>
            </a:r>
            <a:r>
              <a:rPr lang="en-US" dirty="0" err="1"/>
              <a:t>wehre</a:t>
            </a:r>
            <a:r>
              <a:rPr lang="en-US" dirty="0"/>
              <a:t> each sample is described by numerous features. This is a first cursory attempt using k-means clustering and principal component analysis. The clusters are labelled with the mean value of weighted </a:t>
            </a:r>
            <a:r>
              <a:rPr lang="en-US" dirty="0" err="1"/>
              <a:t>mobiloity</a:t>
            </a:r>
            <a:r>
              <a:rPr lang="en-US" dirty="0"/>
              <a:t> and quality factor, and do appear to show specific pockets of </a:t>
            </a:r>
            <a:r>
              <a:rPr lang="en-US" dirty="0" err="1"/>
              <a:t>primising</a:t>
            </a:r>
            <a:r>
              <a:rPr lang="en-US" dirty="0"/>
              <a:t> thermoelectric materials.</a:t>
            </a:r>
          </a:p>
          <a:p>
            <a:endParaRPr lang="en-US" dirty="0"/>
          </a:p>
          <a:p>
            <a:r>
              <a:rPr lang="en-US" dirty="0"/>
              <a:t>Can maybe make this table better?</a:t>
            </a:r>
          </a:p>
          <a:p>
            <a:endParaRPr lang="en-US" dirty="0"/>
          </a:p>
          <a:p>
            <a:endParaRPr lang="en-US" dirty="0"/>
          </a:p>
          <a:p>
            <a:r>
              <a:rPr lang="en-US" dirty="0"/>
              <a:t>Add factor loadings… maybe get rid of?</a:t>
            </a:r>
          </a:p>
          <a:p>
            <a:endParaRPr lang="en-US" dirty="0"/>
          </a:p>
          <a:p>
            <a:endParaRPr lang="en-US" dirty="0"/>
          </a:p>
        </p:txBody>
      </p:sp>
      <p:sp>
        <p:nvSpPr>
          <p:cNvPr id="4" name="Slide Number Placeholder 3"/>
          <p:cNvSpPr>
            <a:spLocks noGrp="1"/>
          </p:cNvSpPr>
          <p:nvPr>
            <p:ph type="sldNum" sz="quarter" idx="10"/>
          </p:nvPr>
        </p:nvSpPr>
        <p:spPr/>
        <p:txBody>
          <a:bodyPr/>
          <a:lstStyle/>
          <a:p>
            <a:fld id="{98930D07-3A0D-47FE-973B-FE53F16BB9C8}" type="slidenum">
              <a:rPr lang="en-US" smtClean="0"/>
              <a:t>36</a:t>
            </a:fld>
            <a:endParaRPr lang="en-US"/>
          </a:p>
        </p:txBody>
      </p:sp>
    </p:spTree>
    <p:extLst>
      <p:ext uri="{BB962C8B-B14F-4D97-AF65-F5344CB8AC3E}">
        <p14:creationId xmlns:p14="http://schemas.microsoft.com/office/powerpoint/2010/main" val="1512405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A427B-CFF2-4C90-B448-22CC9073E123}" type="slidenum">
              <a:rPr lang="en-US" smtClean="0"/>
              <a:t>37</a:t>
            </a:fld>
            <a:endParaRPr lang="en-US"/>
          </a:p>
        </p:txBody>
      </p:sp>
    </p:spTree>
    <p:extLst>
      <p:ext uri="{BB962C8B-B14F-4D97-AF65-F5344CB8AC3E}">
        <p14:creationId xmlns:p14="http://schemas.microsoft.com/office/powerpoint/2010/main" val="52923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phonons gif</a:t>
            </a:r>
          </a:p>
        </p:txBody>
      </p:sp>
      <p:sp>
        <p:nvSpPr>
          <p:cNvPr id="4" name="Slide Number Placeholder 3"/>
          <p:cNvSpPr>
            <a:spLocks noGrp="1"/>
          </p:cNvSpPr>
          <p:nvPr>
            <p:ph type="sldNum" sz="quarter" idx="5"/>
          </p:nvPr>
        </p:nvSpPr>
        <p:spPr/>
        <p:txBody>
          <a:bodyPr/>
          <a:lstStyle/>
          <a:p>
            <a:fld id="{0F2A427B-CFF2-4C90-B448-22CC9073E123}" type="slidenum">
              <a:rPr lang="en-US" smtClean="0"/>
              <a:t>38</a:t>
            </a:fld>
            <a:endParaRPr lang="en-US"/>
          </a:p>
        </p:txBody>
      </p:sp>
    </p:spTree>
    <p:extLst>
      <p:ext uri="{BB962C8B-B14F-4D97-AF65-F5344CB8AC3E}">
        <p14:creationId xmlns:p14="http://schemas.microsoft.com/office/powerpoint/2010/main" val="4074133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decided to extend each of these models and come up with a scattering parameter Gamma using a sort statistical mechanics approach. </a:t>
            </a:r>
          </a:p>
        </p:txBody>
      </p:sp>
      <p:sp>
        <p:nvSpPr>
          <p:cNvPr id="4" name="Slide Number Placeholder 3"/>
          <p:cNvSpPr>
            <a:spLocks noGrp="1"/>
          </p:cNvSpPr>
          <p:nvPr>
            <p:ph type="sldNum" sz="quarter" idx="10"/>
          </p:nvPr>
        </p:nvSpPr>
        <p:spPr/>
        <p:txBody>
          <a:bodyPr/>
          <a:lstStyle/>
          <a:p>
            <a:fld id="{0F2A427B-CFF2-4C90-B448-22CC9073E123}" type="slidenum">
              <a:rPr lang="en-US" smtClean="0"/>
              <a:t>39</a:t>
            </a:fld>
            <a:endParaRPr lang="en-US"/>
          </a:p>
        </p:txBody>
      </p:sp>
    </p:spTree>
    <p:extLst>
      <p:ext uri="{BB962C8B-B14F-4D97-AF65-F5344CB8AC3E}">
        <p14:creationId xmlns:p14="http://schemas.microsoft.com/office/powerpoint/2010/main" val="3808017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This finding remains consistent with recent high- throughout computational studies enables by new thermal transport codes like </a:t>
            </a:r>
            <a:r>
              <a:rPr lang="en-US" dirty="0" err="1">
                <a:sym typeface="Wingdings" pitchFamily="2" charset="2"/>
              </a:rPr>
              <a:t>almaBTE</a:t>
            </a:r>
            <a:r>
              <a:rPr lang="en-US" dirty="0">
                <a:sym typeface="Wingdings" pitchFamily="2" charset="2"/>
              </a:rPr>
              <a:t> and phono3py. In a study by Atsushi Togo, he demonstrated through a scan of about 100 cubic compounds that the scattering rate of for phonons derives its frequency dependence from the joint density of states</a:t>
            </a:r>
          </a:p>
          <a:p>
            <a:pPr marL="171450" indent="-171450">
              <a:buFont typeface="Wingdings" pitchFamily="2" charset="2"/>
              <a:buChar char="à"/>
            </a:pPr>
            <a:r>
              <a:rPr lang="en-US" dirty="0">
                <a:sym typeface="Wingdings" pitchFamily="2" charset="2"/>
              </a:rPr>
              <a:t>An expression of the joint density of states is shown here, and conceptually, it counts all the possible phonon processes, taking into consideration the conservation of momentum and energy</a:t>
            </a:r>
          </a:p>
          <a:p>
            <a:pPr marL="171450" indent="-171450">
              <a:buFont typeface="Wingdings" pitchFamily="2" charset="2"/>
              <a:buChar char="à"/>
            </a:pPr>
            <a:r>
              <a:rPr lang="en-US" dirty="0">
                <a:sym typeface="Wingdings" pitchFamily="2" charset="2"/>
              </a:rPr>
              <a:t>We can think about the regimes where this integral is separable such that the group velocities cancel out. That would be the regime in which </a:t>
            </a:r>
            <a:r>
              <a:rPr lang="en-US" dirty="0" err="1">
                <a:sym typeface="Wingdings" pitchFamily="2" charset="2"/>
              </a:rPr>
              <a:t>grop</a:t>
            </a:r>
            <a:r>
              <a:rPr lang="en-US" dirty="0">
                <a:sym typeface="Wingdings" pitchFamily="2" charset="2"/>
              </a:rPr>
              <a:t> velocity is fairly frequency independent, or when the coefficient a (representing the point defect scattering strength) is small. In these regime, we can justifiably reach the </a:t>
            </a:r>
            <a:r>
              <a:rPr lang="en-US" dirty="0" err="1">
                <a:sym typeface="Wingdings" pitchFamily="2" charset="2"/>
              </a:rPr>
              <a:t>K;lemens</a:t>
            </a:r>
            <a:r>
              <a:rPr lang="en-US" dirty="0">
                <a:sym typeface="Wingdings" pitchFamily="2" charset="2"/>
              </a:rPr>
              <a:t> expression without making any assumptions about dispersion relation. Suggesting that for many materials without the exotic phonon properties discussed at this conference, this expression remains predictive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Make the JDOS graphs better. Think about whether to include this slide, generally</a:t>
            </a:r>
          </a:p>
        </p:txBody>
      </p:sp>
      <p:sp>
        <p:nvSpPr>
          <p:cNvPr id="4" name="Slide Number Placeholder 3"/>
          <p:cNvSpPr>
            <a:spLocks noGrp="1"/>
          </p:cNvSpPr>
          <p:nvPr>
            <p:ph type="sldNum" sz="quarter" idx="10"/>
          </p:nvPr>
        </p:nvSpPr>
        <p:spPr/>
        <p:txBody>
          <a:bodyPr/>
          <a:lstStyle/>
          <a:p>
            <a:fld id="{0F2A427B-CFF2-4C90-B448-22CC9073E123}" type="slidenum">
              <a:rPr lang="en-US" smtClean="0"/>
              <a:t>40</a:t>
            </a:fld>
            <a:endParaRPr lang="en-US"/>
          </a:p>
        </p:txBody>
      </p:sp>
    </p:spTree>
    <p:extLst>
      <p:ext uri="{BB962C8B-B14F-4D97-AF65-F5344CB8AC3E}">
        <p14:creationId xmlns:p14="http://schemas.microsoft.com/office/powerpoint/2010/main" val="411513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4</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Heat is carried through a solid via electrons and lattice vibrations. For a periodic solid, these vibrational modes are well-described as plane wave, normal modes or phonons. This presentation will focus on the lattice component of the thermal conductivity. So, we can start with the Callaway expression for lattice </a:t>
            </a:r>
            <a:r>
              <a:rPr lang="en-US" altLang="en-US" sz="1000" dirty="0" err="1"/>
              <a:t>thrmal</a:t>
            </a:r>
            <a:r>
              <a:rPr lang="en-US" altLang="en-US" sz="1000" dirty="0"/>
              <a:t> conductivity. For a frequency interval d omega, the efficacy of thermal transport for phonons in this range is determined by the amount of heat they can transport, or the heat capacity, how quickly the phonons move through the lattice, and the time it can travel before it trips on, say an </a:t>
            </a:r>
            <a:r>
              <a:rPr lang="en-US" altLang="en-US" sz="1000" dirty="0" err="1"/>
              <a:t>interstital</a:t>
            </a:r>
            <a:r>
              <a:rPr lang="en-US" altLang="en-US" sz="1000" dirty="0"/>
              <a:t> defect, inducing a scattering event. </a:t>
            </a:r>
          </a:p>
        </p:txBody>
      </p:sp>
    </p:spTree>
    <p:extLst>
      <p:ext uri="{BB962C8B-B14F-4D97-AF65-F5344CB8AC3E}">
        <p14:creationId xmlns:p14="http://schemas.microsoft.com/office/powerpoint/2010/main" val="3897021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The early motivation for looking into this problem was this interesting finding in the low temperature thermal conductivity trends where boundary scattering may dominate. As shown here, for polycrystalline materials, the thermal conductivity versus temperature relation showed a T^2 dependence, which deviated from the T^3 dependence observed for single crystal materials. Most theories suggested for phonon scattering due to planar defects</a:t>
            </a:r>
          </a:p>
        </p:txBody>
      </p:sp>
      <p:sp>
        <p:nvSpPr>
          <p:cNvPr id="4" name="Slide Number Placeholder 3"/>
          <p:cNvSpPr>
            <a:spLocks noGrp="1"/>
          </p:cNvSpPr>
          <p:nvPr>
            <p:ph type="sldNum" sz="quarter" idx="10"/>
          </p:nvPr>
        </p:nvSpPr>
        <p:spPr/>
        <p:txBody>
          <a:bodyPr/>
          <a:lstStyle/>
          <a:p>
            <a:fld id="{0F2A427B-CFF2-4C90-B448-22CC9073E123}" type="slidenum">
              <a:rPr lang="en-US" smtClean="0"/>
              <a:t>41</a:t>
            </a:fld>
            <a:endParaRPr lang="en-US"/>
          </a:p>
        </p:txBody>
      </p:sp>
    </p:spTree>
    <p:extLst>
      <p:ext uri="{BB962C8B-B14F-4D97-AF65-F5344CB8AC3E}">
        <p14:creationId xmlns:p14="http://schemas.microsoft.com/office/powerpoint/2010/main" val="2008609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zT</a:t>
            </a:r>
            <a:r>
              <a:rPr lang="en-US" baseline="0" dirty="0"/>
              <a:t> versus temperature: </a:t>
            </a:r>
            <a:r>
              <a:rPr lang="en-US" dirty="0">
                <a:hlinkClick r:id="rId3"/>
              </a:rPr>
              <a:t>https://www.researchgate.net/figure/Thermoelectric-figure-of-merit-zT-as-a-function-of-temperature-for-thermoelectric_fig3_329227296</a:t>
            </a:r>
            <a:endParaRPr lang="en-US" dirty="0"/>
          </a:p>
        </p:txBody>
      </p:sp>
      <p:sp>
        <p:nvSpPr>
          <p:cNvPr id="4" name="Slide Number Placeholder 3"/>
          <p:cNvSpPr>
            <a:spLocks noGrp="1"/>
          </p:cNvSpPr>
          <p:nvPr>
            <p:ph type="sldNum" sz="quarter" idx="10"/>
          </p:nvPr>
        </p:nvSpPr>
        <p:spPr/>
        <p:txBody>
          <a:bodyPr/>
          <a:lstStyle/>
          <a:p>
            <a:fld id="{98930D07-3A0D-47FE-973B-FE53F16BB9C8}" type="slidenum">
              <a:rPr lang="en-US" smtClean="0"/>
              <a:t>42</a:t>
            </a:fld>
            <a:endParaRPr lang="en-US"/>
          </a:p>
        </p:txBody>
      </p:sp>
    </p:spTree>
    <p:extLst>
      <p:ext uri="{BB962C8B-B14F-4D97-AF65-F5344CB8AC3E}">
        <p14:creationId xmlns:p14="http://schemas.microsoft.com/office/powerpoint/2010/main" val="4097977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math?? Leave this in at all??</a:t>
            </a:r>
          </a:p>
          <a:p>
            <a:endParaRPr lang="en-US" dirty="0"/>
          </a:p>
          <a:p>
            <a:r>
              <a:rPr lang="en-US" dirty="0"/>
              <a:t>Plot frequency dependence of the vg^3 for </a:t>
            </a:r>
            <a:r>
              <a:rPr lang="en-US" dirty="0" err="1"/>
              <a:t>BvK</a:t>
            </a:r>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43</a:t>
            </a:fld>
            <a:endParaRPr lang="en-US"/>
          </a:p>
        </p:txBody>
      </p:sp>
    </p:spTree>
    <p:extLst>
      <p:ext uri="{BB962C8B-B14F-4D97-AF65-F5344CB8AC3E}">
        <p14:creationId xmlns:p14="http://schemas.microsoft.com/office/powerpoint/2010/main" val="4048526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Beautify!!</a:t>
            </a:r>
          </a:p>
        </p:txBody>
      </p:sp>
      <p:sp>
        <p:nvSpPr>
          <p:cNvPr id="4" name="Slide Number Placeholder 3"/>
          <p:cNvSpPr>
            <a:spLocks noGrp="1"/>
          </p:cNvSpPr>
          <p:nvPr>
            <p:ph type="sldNum" sz="quarter" idx="5"/>
          </p:nvPr>
        </p:nvSpPr>
        <p:spPr/>
        <p:txBody>
          <a:bodyPr/>
          <a:lstStyle/>
          <a:p>
            <a:fld id="{0F2A427B-CFF2-4C90-B448-22CC9073E123}" type="slidenum">
              <a:rPr lang="en-US" smtClean="0"/>
              <a:t>44</a:t>
            </a:fld>
            <a:endParaRPr lang="en-US"/>
          </a:p>
        </p:txBody>
      </p:sp>
    </p:spTree>
    <p:extLst>
      <p:ext uri="{BB962C8B-B14F-4D97-AF65-F5344CB8AC3E}">
        <p14:creationId xmlns:p14="http://schemas.microsoft.com/office/powerpoint/2010/main" val="3160762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The first case is that of a tilt grain boundary, which can be simply represented as an array of evenly spaced edge dislocations. And the slightly more complicated case we have recently focused on is the symmetric twist boundary case, where there is now two sets of evenly spaced screw dislocations with </a:t>
            </a:r>
            <a:r>
              <a:rPr lang="en-US" dirty="0" err="1">
                <a:sym typeface="Wingdings" pitchFamily="2" charset="2"/>
              </a:rPr>
              <a:t>perdendicualr</a:t>
            </a:r>
            <a:r>
              <a:rPr lang="en-US" dirty="0">
                <a:sym typeface="Wingdings" pitchFamily="2" charset="2"/>
              </a:rPr>
              <a:t> dislocations liens and burgers vectors. Our treatment starts with considering the deformation tensor. From this we can derive the symmetric strain tensor, where the materials characteristic determining the scattering strength of the strain field is the anharmonicity captured by the </a:t>
            </a:r>
            <a:r>
              <a:rPr lang="en-US" dirty="0" err="1">
                <a:sym typeface="Wingdings" pitchFamily="2" charset="2"/>
              </a:rPr>
              <a:t>gruneisen</a:t>
            </a:r>
            <a:r>
              <a:rPr lang="en-US" dirty="0">
                <a:sym typeface="Wingdings" pitchFamily="2" charset="2"/>
              </a:rPr>
              <a:t> parameter. The antisymmetric tensor captures the rotation, where the change in phono </a:t>
            </a:r>
            <a:r>
              <a:rPr lang="en-US" dirty="0" err="1">
                <a:sym typeface="Wingdings" pitchFamily="2" charset="2"/>
              </a:rPr>
              <a:t>nfreuency</a:t>
            </a:r>
            <a:r>
              <a:rPr lang="en-US" dirty="0">
                <a:sym typeface="Wingdings" pitchFamily="2" charset="2"/>
              </a:rPr>
              <a:t> with a rotation is determined by the anisotropy of the crystal. A good visual representation of this is the slowness plot which shows the variation of phonon velocity with a change in orientation. From this theory, we can derive similar scattering potentials and calculate a phonon relaxation time due to these various effects.</a:t>
            </a:r>
          </a:p>
          <a:p>
            <a:pPr marL="171450" indent="-171450">
              <a:buFont typeface="Wingdings" pitchFamily="2" charset="2"/>
              <a:buChar char="à"/>
            </a:pPr>
            <a:r>
              <a:rPr lang="en-US" dirty="0">
                <a:sym typeface="Wingdings" pitchFamily="2" charset="2"/>
              </a:rPr>
              <a:t> One complication when moving to the symmetric twist boundary and heterointerface is that there are two orthogonal dislocation arrays now forming a grid, which we can label the m and n array. Given the geometry of their respective strain fields, the scattering matrix element is as follows. The delta functions enforce that the strain fields scatter independently without any requirement to handle cross-terms.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Except the case of </a:t>
            </a:r>
            <a:r>
              <a:rPr lang="en-US" dirty="0" err="1">
                <a:sym typeface="Wingdings" pitchFamily="2" charset="2"/>
              </a:rPr>
              <a:t>q_y</a:t>
            </a:r>
            <a:r>
              <a:rPr lang="en-US" dirty="0">
                <a:sym typeface="Wingdings" pitchFamily="2" charset="2"/>
              </a:rPr>
              <a:t> = </a:t>
            </a:r>
            <a:r>
              <a:rPr lang="en-US" dirty="0" err="1">
                <a:sym typeface="Wingdings" pitchFamily="2" charset="2"/>
              </a:rPr>
              <a:t>q_z</a:t>
            </a:r>
            <a:r>
              <a:rPr lang="en-US" dirty="0">
                <a:sym typeface="Wingdings" pitchFamily="2" charset="2"/>
              </a:rPr>
              <a:t> = 0, but closer analysis shows that this either corresponds to a non-</a:t>
            </a:r>
            <a:r>
              <a:rPr lang="en-US" dirty="0" err="1">
                <a:sym typeface="Wingdings" pitchFamily="2" charset="2"/>
              </a:rPr>
              <a:t>resistivie</a:t>
            </a:r>
            <a:r>
              <a:rPr lang="en-US" dirty="0">
                <a:sym typeface="Wingdings" pitchFamily="2" charset="2"/>
              </a:rPr>
              <a:t> forward scattering process or a specular reflection due to the long-ranged misorientation at the interface, which can be handled separately. </a:t>
            </a:r>
          </a:p>
        </p:txBody>
      </p:sp>
      <p:sp>
        <p:nvSpPr>
          <p:cNvPr id="4" name="Slide Number Placeholder 3"/>
          <p:cNvSpPr>
            <a:spLocks noGrp="1"/>
          </p:cNvSpPr>
          <p:nvPr>
            <p:ph type="sldNum" sz="quarter" idx="10"/>
          </p:nvPr>
        </p:nvSpPr>
        <p:spPr/>
        <p:txBody>
          <a:bodyPr/>
          <a:lstStyle/>
          <a:p>
            <a:fld id="{0F2A427B-CFF2-4C90-B448-22CC9073E123}" type="slidenum">
              <a:rPr lang="en-US" smtClean="0"/>
              <a:t>45</a:t>
            </a:fld>
            <a:endParaRPr lang="en-US"/>
          </a:p>
        </p:txBody>
      </p:sp>
    </p:spTree>
    <p:extLst>
      <p:ext uri="{BB962C8B-B14F-4D97-AF65-F5344CB8AC3E}">
        <p14:creationId xmlns:p14="http://schemas.microsoft.com/office/powerpoint/2010/main" val="1884302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46</a:t>
            </a:fld>
            <a:endParaRPr lang="en-US"/>
          </a:p>
        </p:txBody>
      </p:sp>
    </p:spTree>
    <p:extLst>
      <p:ext uri="{BB962C8B-B14F-4D97-AF65-F5344CB8AC3E}">
        <p14:creationId xmlns:p14="http://schemas.microsoft.com/office/powerpoint/2010/main" val="2123580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values for the </a:t>
            </a:r>
            <a:r>
              <a:rPr lang="en-US" dirty="0" err="1"/>
              <a:t>kappaL</a:t>
            </a:r>
            <a:r>
              <a:rPr lang="en-US" dirty="0"/>
              <a:t>/kappa0 </a:t>
            </a:r>
            <a:r>
              <a:rPr lang="en-US" dirty="0">
                <a:sym typeface="Wingdings" pitchFamily="2" charset="2"/>
              </a:rPr>
              <a:t> justifying that the shapes are the same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47</a:t>
            </a:fld>
            <a:endParaRPr lang="en-US"/>
          </a:p>
        </p:txBody>
      </p:sp>
    </p:spTree>
    <p:extLst>
      <p:ext uri="{BB962C8B-B14F-4D97-AF65-F5344CB8AC3E}">
        <p14:creationId xmlns:p14="http://schemas.microsoft.com/office/powerpoint/2010/main" val="424552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Suggestion in the </a:t>
            </a:r>
            <a:r>
              <a:rPr lang="en-US" dirty="0" err="1"/>
              <a:t>skutterudite</a:t>
            </a:r>
            <a:r>
              <a:rPr lang="en-US" dirty="0"/>
              <a:t> paper </a:t>
            </a:r>
          </a:p>
          <a:p>
            <a:r>
              <a:rPr lang="en-US" dirty="0"/>
              <a:t>… look at </a:t>
            </a:r>
            <a:r>
              <a:rPr lang="en-US" dirty="0" err="1"/>
              <a:t>Klemens</a:t>
            </a:r>
            <a:r>
              <a:rPr lang="en-US" dirty="0"/>
              <a:t> stuff and figure out how to talk about defect clusters</a:t>
            </a:r>
          </a:p>
        </p:txBody>
      </p:sp>
      <p:sp>
        <p:nvSpPr>
          <p:cNvPr id="4" name="Slide Number Placeholder 3"/>
          <p:cNvSpPr>
            <a:spLocks noGrp="1"/>
          </p:cNvSpPr>
          <p:nvPr>
            <p:ph type="sldNum" sz="quarter" idx="10"/>
          </p:nvPr>
        </p:nvSpPr>
        <p:spPr/>
        <p:txBody>
          <a:bodyPr/>
          <a:lstStyle/>
          <a:p>
            <a:fld id="{0F2A427B-CFF2-4C90-B448-22CC9073E123}" type="slidenum">
              <a:rPr lang="en-US" smtClean="0"/>
              <a:t>48</a:t>
            </a:fld>
            <a:endParaRPr lang="en-US"/>
          </a:p>
        </p:txBody>
      </p:sp>
    </p:spTree>
    <p:extLst>
      <p:ext uri="{BB962C8B-B14F-4D97-AF65-F5344CB8AC3E}">
        <p14:creationId xmlns:p14="http://schemas.microsoft.com/office/powerpoint/2010/main" val="2939591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Suggestion in the </a:t>
            </a:r>
            <a:r>
              <a:rPr lang="en-US" dirty="0" err="1"/>
              <a:t>skutterudite</a:t>
            </a:r>
            <a:r>
              <a:rPr lang="en-US" dirty="0"/>
              <a:t> paper </a:t>
            </a:r>
          </a:p>
          <a:p>
            <a:r>
              <a:rPr lang="en-US" dirty="0"/>
              <a:t>… look at </a:t>
            </a:r>
            <a:r>
              <a:rPr lang="en-US" dirty="0" err="1"/>
              <a:t>Klemens</a:t>
            </a:r>
            <a:r>
              <a:rPr lang="en-US" dirty="0"/>
              <a:t> stuff and figure out how to talk about defect clusters</a:t>
            </a:r>
          </a:p>
        </p:txBody>
      </p:sp>
      <p:sp>
        <p:nvSpPr>
          <p:cNvPr id="4" name="Slide Number Placeholder 3"/>
          <p:cNvSpPr>
            <a:spLocks noGrp="1"/>
          </p:cNvSpPr>
          <p:nvPr>
            <p:ph type="sldNum" sz="quarter" idx="10"/>
          </p:nvPr>
        </p:nvSpPr>
        <p:spPr/>
        <p:txBody>
          <a:bodyPr/>
          <a:lstStyle/>
          <a:p>
            <a:fld id="{0F2A427B-CFF2-4C90-B448-22CC9073E123}" type="slidenum">
              <a:rPr lang="en-US" smtClean="0"/>
              <a:t>49</a:t>
            </a:fld>
            <a:endParaRPr lang="en-US"/>
          </a:p>
        </p:txBody>
      </p:sp>
    </p:spTree>
    <p:extLst>
      <p:ext uri="{BB962C8B-B14F-4D97-AF65-F5344CB8AC3E}">
        <p14:creationId xmlns:p14="http://schemas.microsoft.com/office/powerpoint/2010/main" val="63477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5</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This naturally leads to scattering theory, which can be approached using fermi’s golden rule. The transition probability form an incident to final phonon state (k to k’) is determined mainly by the strength of the coupling between the phonons and the energy perturbation in the lattice, in this case induced by a defect. That coupling strength is captured in the squared perturbation matrix element. Additionally, one will need to consider the conservation </a:t>
            </a:r>
            <a:r>
              <a:rPr lang="en-US" altLang="en-US" sz="1000" dirty="0" err="1"/>
              <a:t>crtieria</a:t>
            </a:r>
            <a:r>
              <a:rPr lang="en-US" altLang="en-US" sz="1000" dirty="0"/>
              <a:t> in a given transition. The delta function enforces the energy conservation criteria. The squared matrix element can then be averaged over all possible final phonon states, with this factor to suppress any non-resistive forward scattering processes where the final phonon equals the incident phonon. Finally the scattering rate, will be the number density of defects, and their scattering strength. Finally, it should depend on the number of available states to scatter into. </a:t>
            </a:r>
          </a:p>
        </p:txBody>
      </p:sp>
    </p:spTree>
    <p:extLst>
      <p:ext uri="{BB962C8B-B14F-4D97-AF65-F5344CB8AC3E}">
        <p14:creationId xmlns:p14="http://schemas.microsoft.com/office/powerpoint/2010/main" val="1342499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6</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This naturally leads to scattering theory, which can be approached using fermi’s golden rule. The transition probability form an incident to final phonon state (k to k’) is determined mainly by the strength of the coupling between the phonons and the energy perturbation in the lattice, in this case induced by a defect. That coupling strength is captured in the squared perturbation matrix element. Additionally, one will need to consider the conservation </a:t>
            </a:r>
            <a:r>
              <a:rPr lang="en-US" altLang="en-US" sz="1000" dirty="0" err="1"/>
              <a:t>crtieria</a:t>
            </a:r>
            <a:r>
              <a:rPr lang="en-US" altLang="en-US" sz="1000" dirty="0"/>
              <a:t> in a given transition. The delta function enforces the energy conservation criteria. The squared matrix element can then be averaged over all possible final phonon states, with this factor to suppress any non-resistive forward scattering processes where the final phonon equals the incident phonon. Finally the scattering rate, will be the number density of defects, and their scattering strength. Finally, it should depend on the number of available states to scatter into. </a:t>
            </a:r>
          </a:p>
        </p:txBody>
      </p:sp>
    </p:spTree>
    <p:extLst>
      <p:ext uri="{BB962C8B-B14F-4D97-AF65-F5344CB8AC3E}">
        <p14:creationId xmlns:p14="http://schemas.microsoft.com/office/powerpoint/2010/main" val="747294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7</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At the start of my PhD, I was first take a deeper look into the current representation of phonon-point defect scattering. This was motivated by discrepancies in the literature discovered by alumni of the group as well as a general curiosity about why these models appear to work so well given the ostensibly limiting approximation it makes. For example this plot of Mg2Sn-Mg2Si solid solution shows excellent correspondence the </a:t>
            </a:r>
            <a:r>
              <a:rPr lang="en-US" altLang="en-US" sz="1000" dirty="0" err="1"/>
              <a:t>Klemens</a:t>
            </a:r>
            <a:r>
              <a:rPr lang="en-US" altLang="en-US" sz="1000" dirty="0"/>
              <a:t> prediction in blue alongside two experimental data sets as well as a first-principles prediction represented by the doted line. </a:t>
            </a:r>
          </a:p>
          <a:p>
            <a:pPr defTabSz="931863" eaLnBrk="1" hangingPunct="1">
              <a:spcBef>
                <a:spcPct val="0"/>
              </a:spcBef>
            </a:pPr>
            <a:endParaRPr lang="en-US" altLang="en-US" sz="1000" dirty="0"/>
          </a:p>
          <a:p>
            <a:pPr defTabSz="931863" eaLnBrk="1" hangingPunct="1">
              <a:spcBef>
                <a:spcPct val="0"/>
              </a:spcBef>
            </a:pPr>
            <a:r>
              <a:rPr lang="en-US" altLang="en-US" sz="1000" dirty="0"/>
              <a:t>The scattering potential due to a point defect is a combination of the change in mass, change in harmonic force constant, and local strain encompassed by the change in site radius at the defect site. However, since the change in force constant is not a direct measurable, the entire change in bonding is represented by the change in radius. In this case, the fitting parameter epsilon is introduced. It is often the case that the scattering due to mass contrast is the dominant effect, such that the strain term can be ignored… since defects inducing large amounts of strain would be energetically unfavorable. So, in these cases, the model does not include any fitting parameters, as in the Mg2Sn case. </a:t>
            </a:r>
          </a:p>
        </p:txBody>
      </p:sp>
    </p:spTree>
    <p:extLst>
      <p:ext uri="{BB962C8B-B14F-4D97-AF65-F5344CB8AC3E}">
        <p14:creationId xmlns:p14="http://schemas.microsoft.com/office/powerpoint/2010/main" val="203171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8</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Motivate looking into this topic</a:t>
            </a:r>
          </a:p>
          <a:p>
            <a:pPr defTabSz="931863" eaLnBrk="1" hangingPunct="1">
              <a:spcBef>
                <a:spcPct val="0"/>
              </a:spcBef>
            </a:pPr>
            <a:endParaRPr lang="en-US" altLang="en-US" sz="1000" dirty="0"/>
          </a:p>
          <a:p>
            <a:pPr defTabSz="931863" eaLnBrk="1" hangingPunct="1">
              <a:spcBef>
                <a:spcPct val="0"/>
              </a:spcBef>
            </a:pPr>
            <a:r>
              <a:rPr lang="en-US" altLang="en-US" sz="1000" dirty="0"/>
              <a:t>Show discrepancy data</a:t>
            </a:r>
          </a:p>
          <a:p>
            <a:pPr defTabSz="931863" eaLnBrk="1" hangingPunct="1">
              <a:spcBef>
                <a:spcPct val="0"/>
              </a:spcBef>
            </a:pPr>
            <a:endParaRPr lang="en-US" altLang="en-US" sz="1000" dirty="0"/>
          </a:p>
        </p:txBody>
      </p:sp>
    </p:spTree>
    <p:extLst>
      <p:ext uri="{BB962C8B-B14F-4D97-AF65-F5344CB8AC3E}">
        <p14:creationId xmlns:p14="http://schemas.microsoft.com/office/powerpoint/2010/main" val="252169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9</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endParaRPr lang="en-US" altLang="en-US" sz="1000" dirty="0"/>
          </a:p>
        </p:txBody>
      </p:sp>
    </p:spTree>
    <p:extLst>
      <p:ext uri="{BB962C8B-B14F-4D97-AF65-F5344CB8AC3E}">
        <p14:creationId xmlns:p14="http://schemas.microsoft.com/office/powerpoint/2010/main" val="108598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30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8D9A-5659-BF4D-B7E6-AEBB22B47A17}"/>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61FD89-9A7D-DB40-B900-D2AD866A10FF}"/>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848E04-1797-AF4E-B991-23190BFAA955}"/>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5" name="Footer Placeholder 4">
            <a:extLst>
              <a:ext uri="{FF2B5EF4-FFF2-40B4-BE49-F238E27FC236}">
                <a16:creationId xmlns:a16="http://schemas.microsoft.com/office/drawing/2014/main" id="{ADE11A29-1733-E143-819C-C821294C6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D1A50-DD8E-9248-8069-3854F21935BC}"/>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3217493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AE6E-C24C-194F-B14A-D2907FED04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9D3D35-8AAD-8244-964A-E5BB960507E9}"/>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6CC76-F549-BD40-8936-1CD8B7521867}"/>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D5C4A2-75F5-D347-B9BE-6DFD7DE1C34A}"/>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6" name="Footer Placeholder 5">
            <a:extLst>
              <a:ext uri="{FF2B5EF4-FFF2-40B4-BE49-F238E27FC236}">
                <a16:creationId xmlns:a16="http://schemas.microsoft.com/office/drawing/2014/main" id="{81A43457-F3B5-F549-85D5-2D690E34C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185E2-1542-894A-A490-C57DD1D7CA40}"/>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47676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5E98-38BA-3F49-BE6F-7F09331D3D5C}"/>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38E1A1-5EF4-3A4F-B635-4F7F1A24BD8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5FF1CF-B0E6-9541-9201-CE7A54FF3A79}"/>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8A4ED2-6D74-E742-AF34-916A158E808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E0ADD1-5DF2-4547-BE8B-53F300990859}"/>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B04DD-4C28-884A-B8D1-431A03291008}"/>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8" name="Footer Placeholder 7">
            <a:extLst>
              <a:ext uri="{FF2B5EF4-FFF2-40B4-BE49-F238E27FC236}">
                <a16:creationId xmlns:a16="http://schemas.microsoft.com/office/drawing/2014/main" id="{FAE0DEB8-BE0D-AC4E-9071-3BB7654964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0FC3D7-96E5-9A48-80E9-F01418402ECC}"/>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3699060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5CC58-492A-5141-9505-ECDD08362D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6B5FC-BCE1-EA48-9929-2740145E7737}"/>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4" name="Footer Placeholder 3">
            <a:extLst>
              <a:ext uri="{FF2B5EF4-FFF2-40B4-BE49-F238E27FC236}">
                <a16:creationId xmlns:a16="http://schemas.microsoft.com/office/drawing/2014/main" id="{49FEA645-42AD-B747-9EDE-7912330074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56FBEA-01AA-DE44-AE49-F2A17240FC90}"/>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3904088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A16232-0084-CC40-A1AB-3618329072DF}"/>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3" name="Footer Placeholder 2">
            <a:extLst>
              <a:ext uri="{FF2B5EF4-FFF2-40B4-BE49-F238E27FC236}">
                <a16:creationId xmlns:a16="http://schemas.microsoft.com/office/drawing/2014/main" id="{3BC196F5-56D4-2744-B9F7-30C5FEBE3E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157186-63B0-AA48-9B52-CCBB65D42EB5}"/>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119786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8EC6-72F5-754A-A763-7F9FC047623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8F82B6-710A-6C42-ABE8-00AA605C5C8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828C7B-7509-814E-B205-C538EE61EDB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B04545-07BA-2B4F-B9FC-4E324AA66513}"/>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6" name="Footer Placeholder 5">
            <a:extLst>
              <a:ext uri="{FF2B5EF4-FFF2-40B4-BE49-F238E27FC236}">
                <a16:creationId xmlns:a16="http://schemas.microsoft.com/office/drawing/2014/main" id="{09A97B92-6C88-A943-9BD7-DADE5FA36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167A6-FB95-3B47-B22A-FA3D95D03656}"/>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963105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9F2D-4492-ED4B-81B6-35D799419CA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50E7B9-EBDB-FE4E-A586-59815447E99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6BDEA2-E57F-514F-B9B1-C0FBFD6C72A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74BACA-30B8-B14C-A071-321646476DD8}"/>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6" name="Footer Placeholder 5">
            <a:extLst>
              <a:ext uri="{FF2B5EF4-FFF2-40B4-BE49-F238E27FC236}">
                <a16:creationId xmlns:a16="http://schemas.microsoft.com/office/drawing/2014/main" id="{300DC3E3-E090-F844-8A36-0E35E4A8E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B7938-2C81-7C4B-8F09-C923C56D1D6F}"/>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430394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D853-F155-6742-8FA1-D80547FAD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DBF1B7-3B6D-EB45-ABB9-43647D9B72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691DE-519B-6046-931C-170CC58AA178}"/>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5" name="Footer Placeholder 4">
            <a:extLst>
              <a:ext uri="{FF2B5EF4-FFF2-40B4-BE49-F238E27FC236}">
                <a16:creationId xmlns:a16="http://schemas.microsoft.com/office/drawing/2014/main" id="{49E53748-404B-C246-B797-99B2FBE45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4316D-DCBB-2044-B495-8FCF47D0A13A}"/>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4162218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6A1ECD-AF5E-0B4D-82E1-DAF0501019D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DD9AF4-7E8E-3045-AEAD-2A2F65F992A0}"/>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2BC22-5D89-A94C-8675-DB561F4B4E0E}"/>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5" name="Footer Placeholder 4">
            <a:extLst>
              <a:ext uri="{FF2B5EF4-FFF2-40B4-BE49-F238E27FC236}">
                <a16:creationId xmlns:a16="http://schemas.microsoft.com/office/drawing/2014/main" id="{2C36FE79-8D90-014B-8CE0-30F204F8A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FF913-DF51-9649-AEC9-7141ECB7F35B}"/>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403001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8" name="Picture 7" descr="whitenist.png"/>
          <p:cNvPicPr>
            <a:picLocks noChangeAspect="1"/>
          </p:cNvPicPr>
          <p:nvPr userDrawn="1"/>
        </p:nvPicPr>
        <p:blipFill>
          <a:blip r:embed="rId2"/>
          <a:stretch>
            <a:fillRect/>
          </a:stretch>
        </p:blipFill>
        <p:spPr>
          <a:xfrm>
            <a:off x="457200" y="6517561"/>
            <a:ext cx="706516" cy="188039"/>
          </a:xfrm>
          <a:prstGeom prst="rect">
            <a:avLst/>
          </a:prstGeom>
        </p:spPr>
      </p:pic>
      <p:sp>
        <p:nvSpPr>
          <p:cNvPr id="12" name="Slide Number Placeholder 11"/>
          <p:cNvSpPr>
            <a:spLocks noGrp="1"/>
          </p:cNvSpPr>
          <p:nvPr>
            <p:ph type="sldNum" sz="quarter" idx="12"/>
          </p:nvPr>
        </p:nvSpPr>
        <p:spPr>
          <a:xfrm>
            <a:off x="8229600" y="6429017"/>
            <a:ext cx="914400" cy="365125"/>
          </a:xfrm>
        </p:spPr>
        <p:txBody>
          <a:bodyPr/>
          <a:lstStyle>
            <a:lvl1pPr>
              <a:defRPr>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cxnSp>
        <p:nvCxnSpPr>
          <p:cNvPr id="4" name="Straight Connector 3"/>
          <p:cNvCxnSpPr/>
          <p:nvPr userDrawn="1"/>
        </p:nvCxnSpPr>
        <p:spPr>
          <a:xfrm>
            <a:off x="0" y="530087"/>
            <a:ext cx="5715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5" name="Straight Connector 4"/>
          <p:cNvCxnSpPr/>
          <p:nvPr userDrawn="1"/>
        </p:nvCxnSpPr>
        <p:spPr>
          <a:xfrm>
            <a:off x="8458200" y="536439"/>
            <a:ext cx="6858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hasCustomPrompt="1"/>
          </p:nvPr>
        </p:nvSpPr>
        <p:spPr>
          <a:xfrm>
            <a:off x="5715000" y="364066"/>
            <a:ext cx="2743200" cy="533400"/>
          </a:xfrm>
        </p:spPr>
        <p:txBody>
          <a:bodyPr/>
          <a:lstStyle>
            <a:lvl1pPr marL="0" indent="0" algn="ctr">
              <a:buNone/>
              <a:defRPr cap="all" baseline="0">
                <a:solidFill>
                  <a:schemeClr val="accent1">
                    <a:lumMod val="50000"/>
                  </a:schemeClr>
                </a:solidFill>
              </a:defRPr>
            </a:lvl1pPr>
          </a:lstStyle>
          <a:p>
            <a:pPr lvl="0"/>
            <a:r>
              <a:rPr lang="en-US" dirty="0"/>
              <a:t>PROGRAM AREA  NAME</a:t>
            </a:r>
          </a:p>
        </p:txBody>
      </p:sp>
      <p:sp>
        <p:nvSpPr>
          <p:cNvPr id="11" name="Text Placeholder 10"/>
          <p:cNvSpPr>
            <a:spLocks noGrp="1"/>
          </p:cNvSpPr>
          <p:nvPr>
            <p:ph type="body" sz="quarter" idx="14" hasCustomPrompt="1"/>
          </p:nvPr>
        </p:nvSpPr>
        <p:spPr>
          <a:xfrm>
            <a:off x="279396" y="668863"/>
            <a:ext cx="64008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Project Title</a:t>
            </a:r>
          </a:p>
        </p:txBody>
      </p:sp>
      <p:sp>
        <p:nvSpPr>
          <p:cNvPr id="3" name="Text Placeholder 2"/>
          <p:cNvSpPr>
            <a:spLocks noGrp="1"/>
          </p:cNvSpPr>
          <p:nvPr>
            <p:ph type="body" sz="quarter" idx="15"/>
          </p:nvPr>
        </p:nvSpPr>
        <p:spPr>
          <a:xfrm>
            <a:off x="457200" y="1219200"/>
            <a:ext cx="41148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923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1"/>
          <p:cNvSpPr>
            <a:spLocks noGrp="1"/>
          </p:cNvSpPr>
          <p:nvPr>
            <p:ph type="sldNum" sz="quarter" idx="12"/>
          </p:nvPr>
        </p:nvSpPr>
        <p:spPr>
          <a:xfrm>
            <a:off x="8229600" y="6429017"/>
            <a:ext cx="914400" cy="365125"/>
          </a:xfrm>
        </p:spPr>
        <p:txBody>
          <a:bodyPr/>
          <a:lstStyle>
            <a:lvl1pPr>
              <a:defRPr>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sp>
        <p:nvSpPr>
          <p:cNvPr id="4" name="Text Placeholder 3"/>
          <p:cNvSpPr>
            <a:spLocks noGrp="1"/>
          </p:cNvSpPr>
          <p:nvPr>
            <p:ph type="body" sz="quarter" idx="13"/>
          </p:nvPr>
        </p:nvSpPr>
        <p:spPr>
          <a:xfrm>
            <a:off x="381000" y="609600"/>
            <a:ext cx="78486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3476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normAutofit/>
          </a:bodyPr>
          <a:lstStyle>
            <a:lvl1pPr algn="l">
              <a:defRPr sz="1500" b="0">
                <a:latin typeface="Helvetica" pitchFamily="34" charset="0"/>
                <a:cs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4132529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p:spPr>
        <p:txBody>
          <a:bodyPr anchor="b">
            <a:normAutofit/>
          </a:bodyPr>
          <a:lstStyle>
            <a:lvl1pPr algn="l">
              <a:defRPr sz="1600" b="0">
                <a:latin typeface="Helvetica" pitchFamily="34" charset="0"/>
                <a:cs typeface="Helvetica"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hasCustomPrompt="1"/>
          </p:nvPr>
        </p:nvSpPr>
        <p:spPr>
          <a:xfrm>
            <a:off x="1792288" y="5367338"/>
            <a:ext cx="54864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caption style</a:t>
            </a:r>
          </a:p>
        </p:txBody>
      </p:sp>
      <p:sp>
        <p:nvSpPr>
          <p:cNvPr id="7" name="Slide Number Placeholder 6"/>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1377136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sz="1800">
                <a:solidFill>
                  <a:schemeClr val="bg1"/>
                </a:solidFill>
              </a:defRPr>
            </a:lvl1pPr>
          </a:lstStyle>
          <a:p>
            <a:fld id="{0624AEE6-E942-4F5C-A610-97CA4B6B6DBA}" type="slidenum">
              <a:rPr lang="en-US" smtClean="0"/>
              <a:pPr/>
              <a:t>‹#›</a:t>
            </a:fld>
            <a:endParaRPr lang="en-US"/>
          </a:p>
        </p:txBody>
      </p:sp>
    </p:spTree>
    <p:extLst>
      <p:ext uri="{BB962C8B-B14F-4D97-AF65-F5344CB8AC3E}">
        <p14:creationId xmlns:p14="http://schemas.microsoft.com/office/powerpoint/2010/main" val="3087557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E278-AB37-42F3-AB50-2107115B3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65632-72F7-425F-BA04-6B846AAD16E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4CE1C4C-9770-4C8E-B22B-F3EA8D98578F}"/>
              </a:ext>
            </a:extLst>
          </p:cNvPr>
          <p:cNvSpPr>
            <a:spLocks noGrp="1"/>
          </p:cNvSpPr>
          <p:nvPr>
            <p:ph type="dt" sz="half" idx="10"/>
          </p:nvPr>
        </p:nvSpPr>
        <p:spPr/>
        <p:txBody>
          <a:bodyPr/>
          <a:lstStyle/>
          <a:p>
            <a:r>
              <a:rPr lang="en-US" dirty="0"/>
              <a:t>9/26/2019</a:t>
            </a:r>
          </a:p>
        </p:txBody>
      </p:sp>
      <p:sp>
        <p:nvSpPr>
          <p:cNvPr id="5" name="Footer Placeholder 4">
            <a:extLst>
              <a:ext uri="{FF2B5EF4-FFF2-40B4-BE49-F238E27FC236}">
                <a16:creationId xmlns:a16="http://schemas.microsoft.com/office/drawing/2014/main" id="{280D2C16-69FB-4519-A016-7ACDB02B1373}"/>
              </a:ext>
            </a:extLst>
          </p:cNvPr>
          <p:cNvSpPr>
            <a:spLocks noGrp="1"/>
          </p:cNvSpPr>
          <p:nvPr>
            <p:ph type="ftr" sz="quarter" idx="11"/>
          </p:nvPr>
        </p:nvSpPr>
        <p:spPr/>
        <p:txBody>
          <a:bodyPr/>
          <a:lstStyle/>
          <a:p>
            <a:r>
              <a:rPr lang="en-US"/>
              <a:t>QuesTek Proprietary Information – SBIR Data Rights</a:t>
            </a:r>
          </a:p>
        </p:txBody>
      </p:sp>
      <p:sp>
        <p:nvSpPr>
          <p:cNvPr id="6" name="Slide Number Placeholder 5">
            <a:extLst>
              <a:ext uri="{FF2B5EF4-FFF2-40B4-BE49-F238E27FC236}">
                <a16:creationId xmlns:a16="http://schemas.microsoft.com/office/drawing/2014/main" id="{7BE41EE4-3E84-41B9-8B7E-C7F4679C76D4}"/>
              </a:ext>
            </a:extLst>
          </p:cNvPr>
          <p:cNvSpPr>
            <a:spLocks noGrp="1"/>
          </p:cNvSpPr>
          <p:nvPr>
            <p:ph type="sldNum" sz="quarter" idx="12"/>
          </p:nvPr>
        </p:nvSpPr>
        <p:spPr/>
        <p:txBody>
          <a:bodyPr/>
          <a:lstStyle/>
          <a:p>
            <a:fld id="{AA206814-0391-474B-90BE-669B11E426FB}" type="slidenum">
              <a:rPr lang="en-US" smtClean="0"/>
              <a:t>‹#›</a:t>
            </a:fld>
            <a:endParaRPr lang="en-US"/>
          </a:p>
        </p:txBody>
      </p:sp>
    </p:spTree>
    <p:extLst>
      <p:ext uri="{BB962C8B-B14F-4D97-AF65-F5344CB8AC3E}">
        <p14:creationId xmlns:p14="http://schemas.microsoft.com/office/powerpoint/2010/main" val="278726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DAE5-BD74-474F-ABFC-179DE2BB7B09}"/>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A6BBE9-6AB6-A342-ADD9-D08DBC618A3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143E4-C428-AB4D-9204-12B93000C56B}"/>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5" name="Footer Placeholder 4">
            <a:extLst>
              <a:ext uri="{FF2B5EF4-FFF2-40B4-BE49-F238E27FC236}">
                <a16:creationId xmlns:a16="http://schemas.microsoft.com/office/drawing/2014/main" id="{B7974A68-94B6-0A45-91EE-63EE10501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E3E9E-100A-2C49-8DDC-765F66FF1BE0}"/>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152709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2D6A-0B50-2147-B42B-F512D4670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45A04C-4771-F74F-91D2-3F09B05B76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138DE-EB03-2440-96A4-49076301C5C2}"/>
              </a:ext>
            </a:extLst>
          </p:cNvPr>
          <p:cNvSpPr>
            <a:spLocks noGrp="1"/>
          </p:cNvSpPr>
          <p:nvPr>
            <p:ph type="dt" sz="half" idx="10"/>
          </p:nvPr>
        </p:nvSpPr>
        <p:spPr/>
        <p:txBody>
          <a:bodyPr/>
          <a:lstStyle/>
          <a:p>
            <a:fld id="{DF3F456A-C566-994B-A248-8E459E55251F}" type="datetimeFigureOut">
              <a:rPr lang="en-US" smtClean="0"/>
              <a:t>11/9/20</a:t>
            </a:fld>
            <a:endParaRPr lang="en-US"/>
          </a:p>
        </p:txBody>
      </p:sp>
      <p:sp>
        <p:nvSpPr>
          <p:cNvPr id="5" name="Footer Placeholder 4">
            <a:extLst>
              <a:ext uri="{FF2B5EF4-FFF2-40B4-BE49-F238E27FC236}">
                <a16:creationId xmlns:a16="http://schemas.microsoft.com/office/drawing/2014/main" id="{E38BC3FE-5EEC-B04C-8C7F-C30205F82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F1F23-A927-8B4B-8719-EB120BC5DA82}"/>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369588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525" y="4008"/>
            <a:ext cx="9163050" cy="686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457200" y="274638"/>
            <a:ext cx="8229600" cy="563562"/>
          </a:xfrm>
          <a:prstGeom prst="rect">
            <a:avLst/>
          </a:prstGeom>
        </p:spPr>
        <p:txBody>
          <a:bodyPr vert="horz" lIns="91440" tIns="45720" rIns="91440" bIns="45720" rtlCol="0" anchor="ctr">
            <a:normAutofit/>
          </a:bodyPr>
          <a:lstStyle/>
          <a:p>
            <a:r>
              <a:rPr lang="en-US" dirty="0"/>
              <a:t>Master style title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05800" y="6408667"/>
            <a:ext cx="802105" cy="365125"/>
          </a:xfrm>
          <a:prstGeom prst="rect">
            <a:avLst/>
          </a:prstGeom>
        </p:spPr>
        <p:txBody>
          <a:bodyPr vert="horz" lIns="91440" tIns="45720" rIns="91440" bIns="45720" rtlCol="0" anchor="ctr"/>
          <a:lstStyle>
            <a:lvl1pPr algn="r">
              <a:defRPr sz="1800">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pic>
        <p:nvPicPr>
          <p:cNvPr id="5" name="Picture 4">
            <a:extLst>
              <a:ext uri="{FF2B5EF4-FFF2-40B4-BE49-F238E27FC236}">
                <a16:creationId xmlns:a16="http://schemas.microsoft.com/office/drawing/2014/main" id="{2571D47A-624F-3C4B-90E2-EE7B4C18EC30}"/>
              </a:ext>
            </a:extLst>
          </p:cNvPr>
          <p:cNvPicPr>
            <a:picLocks noChangeAspect="1"/>
          </p:cNvPicPr>
          <p:nvPr userDrawn="1"/>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52400" y="6394061"/>
            <a:ext cx="1981200" cy="475971"/>
          </a:xfrm>
          <a:prstGeom prst="rect">
            <a:avLst/>
          </a:prstGeom>
        </p:spPr>
      </p:pic>
    </p:spTree>
    <p:extLst>
      <p:ext uri="{BB962C8B-B14F-4D97-AF65-F5344CB8AC3E}">
        <p14:creationId xmlns:p14="http://schemas.microsoft.com/office/powerpoint/2010/main" val="306266085"/>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63" r:id="rId3"/>
    <p:sldLayoutId id="2147483665" r:id="rId4"/>
    <p:sldLayoutId id="2147483666" r:id="rId5"/>
    <p:sldLayoutId id="2147483667" r:id="rId6"/>
    <p:sldLayoutId id="2147483680" r:id="rId7"/>
  </p:sldLayoutIdLst>
  <p:hf hdr="0" ftr="0" dt="0"/>
  <p:txStyles>
    <p:titleStyle>
      <a:lvl1pPr algn="l" defTabSz="914400" rtl="0" eaLnBrk="1" latinLnBrk="0" hangingPunct="1">
        <a:spcBef>
          <a:spcPct val="0"/>
        </a:spcBef>
        <a:buNone/>
        <a:defRPr sz="1500" kern="1200" cap="all" baseline="0">
          <a:solidFill>
            <a:schemeClr val="tx1"/>
          </a:solidFill>
          <a:latin typeface="Helvetica" pitchFamily="34" charset="0"/>
          <a:ea typeface="+mj-ea"/>
          <a:cs typeface="Helvetica" pitchFamily="34" charset="0"/>
        </a:defRPr>
      </a:lvl1pPr>
    </p:titleStyle>
    <p:body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BFC5D-C1C3-D74C-BE90-783908DFE935}"/>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308DB8-66CC-5049-A280-86B59A8D3FD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763FC-BD9A-F246-97CA-04497F1E781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F456A-C566-994B-A248-8E459E55251F}" type="datetimeFigureOut">
              <a:rPr lang="en-US" smtClean="0"/>
              <a:t>11/9/20</a:t>
            </a:fld>
            <a:endParaRPr lang="en-US"/>
          </a:p>
        </p:txBody>
      </p:sp>
      <p:sp>
        <p:nvSpPr>
          <p:cNvPr id="5" name="Footer Placeholder 4">
            <a:extLst>
              <a:ext uri="{FF2B5EF4-FFF2-40B4-BE49-F238E27FC236}">
                <a16:creationId xmlns:a16="http://schemas.microsoft.com/office/drawing/2014/main" id="{FEA8F275-E7B7-B04C-8BDB-6B676187DCE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E82B34-6AD8-F446-9536-7C205E6DB40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683F79-6504-034F-98F5-11568013668E}" type="slidenum">
              <a:rPr lang="en-US" smtClean="0"/>
              <a:t>‹#›</a:t>
            </a:fld>
            <a:endParaRPr lang="en-US"/>
          </a:p>
        </p:txBody>
      </p:sp>
    </p:spTree>
    <p:extLst>
      <p:ext uri="{BB962C8B-B14F-4D97-AF65-F5344CB8AC3E}">
        <p14:creationId xmlns:p14="http://schemas.microsoft.com/office/powerpoint/2010/main" val="93864803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20.tiff"/><Relationship Id="rId5" Type="http://schemas.openxmlformats.org/officeDocument/2006/relationships/image" Target="../media/image31.png"/><Relationship Id="rId10" Type="http://schemas.openxmlformats.org/officeDocument/2006/relationships/image" Target="../media/image19.emf"/><Relationship Id="rId4" Type="http://schemas.openxmlformats.org/officeDocument/2006/relationships/image" Target="../media/image30.png"/><Relationship Id="rId9" Type="http://schemas.openxmlformats.org/officeDocument/2006/relationships/image" Target="../media/image18.tiff"/></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3.png"/><Relationship Id="rId7"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7"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51.png"/><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53.png"/><Relationship Id="rId7" Type="http://schemas.openxmlformats.org/officeDocument/2006/relationships/image" Target="../media/image24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0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1.png"/><Relationship Id="rId4" Type="http://schemas.openxmlformats.org/officeDocument/2006/relationships/image" Target="../media/image411.png"/></Relationships>
</file>

<file path=ppt/slides/_rels/slide17.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3.png"/><Relationship Id="rId7" Type="http://schemas.openxmlformats.org/officeDocument/2006/relationships/image" Target="../media/image34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20.png"/><Relationship Id="rId5" Type="http://schemas.openxmlformats.org/officeDocument/2006/relationships/image" Target="../media/image310.png"/><Relationship Id="rId10" Type="http://schemas.openxmlformats.org/officeDocument/2006/relationships/image" Target="../media/image370.png"/><Relationship Id="rId4" Type="http://schemas.openxmlformats.org/officeDocument/2006/relationships/image" Target="../media/image300.png"/><Relationship Id="rId9" Type="http://schemas.openxmlformats.org/officeDocument/2006/relationships/image" Target="../media/image360.png"/></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8" Type="http://schemas.openxmlformats.org/officeDocument/2006/relationships/image" Target="../media/image521.png"/><Relationship Id="rId13" Type="http://schemas.openxmlformats.org/officeDocument/2006/relationships/diagramLayout" Target="../diagrams/layout1.xml"/><Relationship Id="rId18" Type="http://schemas.openxmlformats.org/officeDocument/2006/relationships/diagramLayout" Target="../diagrams/layout1.xml"/><Relationship Id="rId3" Type="http://schemas.openxmlformats.org/officeDocument/2006/relationships/image" Target="../media/image470.png"/><Relationship Id="rId7" Type="http://schemas.openxmlformats.org/officeDocument/2006/relationships/image" Target="../media/image511.png"/><Relationship Id="rId12" Type="http://schemas.openxmlformats.org/officeDocument/2006/relationships/diagramData" Target="../diagrams/data1.xml"/><Relationship Id="rId17" Type="http://schemas.openxmlformats.org/officeDocument/2006/relationships/diagramData" Target="../diagrams/data2.xml"/><Relationship Id="rId2" Type="http://schemas.openxmlformats.org/officeDocument/2006/relationships/notesSlide" Target="../notesSlides/notesSlide20.xml"/><Relationship Id="rId16" Type="http://schemas.microsoft.com/office/2007/relationships/diagramDrawing" Target="../diagrams/drawing1.xml"/><Relationship Id="rId20" Type="http://schemas.openxmlformats.org/officeDocument/2006/relationships/diagramColors" Target="../diagrams/colors1.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44.jpg"/><Relationship Id="rId5" Type="http://schemas.openxmlformats.org/officeDocument/2006/relationships/image" Target="../media/image490.png"/><Relationship Id="rId15" Type="http://schemas.openxmlformats.org/officeDocument/2006/relationships/diagramColors" Target="../diagrams/colors1.xml"/><Relationship Id="rId10" Type="http://schemas.openxmlformats.org/officeDocument/2006/relationships/image" Target="../media/image43.emf"/><Relationship Id="rId19" Type="http://schemas.openxmlformats.org/officeDocument/2006/relationships/diagramQuickStyle" Target="../diagrams/quickStyle1.xml"/><Relationship Id="rId4" Type="http://schemas.openxmlformats.org/officeDocument/2006/relationships/image" Target="../media/image480.png"/><Relationship Id="rId9" Type="http://schemas.openxmlformats.org/officeDocument/2006/relationships/image" Target="../media/image530.png"/><Relationship Id="rId1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7.emf"/><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5.tiff"/><Relationship Id="rId5" Type="http://schemas.openxmlformats.org/officeDocument/2006/relationships/image" Target="../media/image54.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57.png"/><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81.png"/><Relationship Id="rId12"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10" Type="http://schemas.openxmlformats.org/officeDocument/2006/relationships/image" Target="../media/image84.png"/><Relationship Id="rId4" Type="http://schemas.openxmlformats.org/officeDocument/2006/relationships/image" Target="../media/image59.png"/><Relationship Id="rId9"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3.tiff"/><Relationship Id="rId4" Type="http://schemas.openxmlformats.org/officeDocument/2006/relationships/image" Target="../media/image62.tiff"/></Relationships>
</file>

<file path=ppt/slides/_rels/slide2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61.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91.png"/><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4.png"/><Relationship Id="rId3" Type="http://schemas.openxmlformats.org/officeDocument/2006/relationships/image" Target="../media/image67.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68.png"/><Relationship Id="rId9"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09.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emf"/></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7.tiff"/><Relationship Id="rId5" Type="http://schemas.openxmlformats.org/officeDocument/2006/relationships/image" Target="../media/image86.png"/><Relationship Id="rId4" Type="http://schemas.openxmlformats.org/officeDocument/2006/relationships/image" Target="../media/image83.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1710.06896" TargetMode="External"/><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5.gif"/><Relationship Id="rId7" Type="http://schemas.openxmlformats.org/officeDocument/2006/relationships/image" Target="../media/image17.png"/><Relationship Id="rId12" Type="http://schemas.openxmlformats.org/officeDocument/2006/relationships/hyperlink" Target="https://henriquemiranda.github.io/phononwebsite/phonon.html"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211.png"/><Relationship Id="rId5" Type="http://schemas.openxmlformats.org/officeDocument/2006/relationships/image" Target="../media/image105.png"/><Relationship Id="rId10" Type="http://schemas.openxmlformats.org/officeDocument/2006/relationships/image" Target="../media/image200.png"/><Relationship Id="rId4" Type="http://schemas.openxmlformats.org/officeDocument/2006/relationships/image" Target="../media/image96.png"/><Relationship Id="rId9"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109.emf"/><Relationship Id="rId7" Type="http://schemas.openxmlformats.org/officeDocument/2006/relationships/image" Target="../media/image412.png"/><Relationship Id="rId12" Type="http://schemas.openxmlformats.org/officeDocument/2006/relationships/image" Target="../media/image46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02.png"/><Relationship Id="rId11" Type="http://schemas.openxmlformats.org/officeDocument/2006/relationships/image" Target="../media/image450.png"/><Relationship Id="rId5" Type="http://schemas.openxmlformats.org/officeDocument/2006/relationships/image" Target="../media/image21.emf"/><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0.png"/></Relationships>
</file>

<file path=ppt/slides/_rels/slide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41.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30.png"/><Relationship Id="rId11" Type="http://schemas.openxmlformats.org/officeDocument/2006/relationships/image" Target="../media/image340.png"/><Relationship Id="rId5" Type="http://schemas.openxmlformats.org/officeDocument/2006/relationships/image" Target="../media/image116.png"/><Relationship Id="rId4" Type="http://schemas.openxmlformats.org/officeDocument/2006/relationships/image" Target="../media/image272.png"/><Relationship Id="rId9" Type="http://schemas.openxmlformats.org/officeDocument/2006/relationships/image" Target="../media/image118.png"/></Relationships>
</file>

<file path=ppt/slides/_rels/slide4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119.jpg"/><Relationship Id="rId7" Type="http://schemas.openxmlformats.org/officeDocument/2006/relationships/image" Target="../media/image510.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500.png"/><Relationship Id="rId5" Type="http://schemas.openxmlformats.org/officeDocument/2006/relationships/image" Target="../media/image121.jp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8" Type="http://schemas.openxmlformats.org/officeDocument/2006/relationships/image" Target="../media/image840.png"/><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68.png"/><Relationship Id="rId5" Type="http://schemas.openxmlformats.org/officeDocument/2006/relationships/image" Target="../media/image810.png"/><Relationship Id="rId10" Type="http://schemas.openxmlformats.org/officeDocument/2006/relationships/hyperlink" Target="https://arxiv.org/abs/1710.06896" TargetMode="External"/><Relationship Id="rId4" Type="http://schemas.openxmlformats.org/officeDocument/2006/relationships/image" Target="../media/image123.png"/><Relationship Id="rId9" Type="http://schemas.openxmlformats.org/officeDocument/2006/relationships/image" Target="../media/image850.png"/></Relationships>
</file>

<file path=ppt/slides/_rels/slide4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7.emf"/><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1.emf"/></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48.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21.jpg"/><Relationship Id="rId7" Type="http://schemas.openxmlformats.org/officeDocument/2006/relationships/image" Target="../media/image440.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70.png"/><Relationship Id="rId5" Type="http://schemas.openxmlformats.org/officeDocument/2006/relationships/image" Target="../media/image128.png"/><Relationship Id="rId4" Type="http://schemas.openxmlformats.org/officeDocument/2006/relationships/image" Target="../media/image250.png"/><Relationship Id="rId9" Type="http://schemas.openxmlformats.org/officeDocument/2006/relationships/image" Target="../media/image129.tiff"/></Relationships>
</file>

<file path=ppt/slides/_rels/slide49.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21.jpg"/><Relationship Id="rId7" Type="http://schemas.openxmlformats.org/officeDocument/2006/relationships/image" Target="../media/image440.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270.png"/><Relationship Id="rId5" Type="http://schemas.openxmlformats.org/officeDocument/2006/relationships/image" Target="../media/image128.png"/><Relationship Id="rId10" Type="http://schemas.openxmlformats.org/officeDocument/2006/relationships/image" Target="../media/image130.jpg"/><Relationship Id="rId4" Type="http://schemas.openxmlformats.org/officeDocument/2006/relationships/image" Target="../media/image250.png"/><Relationship Id="rId9" Type="http://schemas.openxmlformats.org/officeDocument/2006/relationships/image" Target="../media/image129.tiff"/></Relationships>
</file>

<file path=ppt/slides/_rels/slide5.xml.rels><?xml version="1.0" encoding="UTF-8" standalone="yes"?>
<Relationships xmlns="http://schemas.openxmlformats.org/package/2006/relationships"><Relationship Id="rId8" Type="http://schemas.openxmlformats.org/officeDocument/2006/relationships/image" Target="../media/image17.emf"/><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9.emf"/><Relationship Id="rId5" Type="http://schemas.openxmlformats.org/officeDocument/2006/relationships/image" Target="../media/image22.png"/><Relationship Id="rId10" Type="http://schemas.openxmlformats.org/officeDocument/2006/relationships/image" Target="../media/image18.tiff"/><Relationship Id="rId4" Type="http://schemas.openxmlformats.org/officeDocument/2006/relationships/image" Target="../media/image7.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103414" y="1600200"/>
            <a:ext cx="4394249" cy="309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tIns="25400" bIns="25400">
            <a:spAutoFit/>
          </a:bodyPr>
          <a:lstStyle/>
          <a:p>
            <a:pPr>
              <a:defRPr/>
            </a:pPr>
            <a:r>
              <a:rPr lang="en-US" sz="1800" b="1" u="sng" dirty="0">
                <a:solidFill>
                  <a:schemeClr val="tx1">
                    <a:lumMod val="85000"/>
                    <a:lumOff val="15000"/>
                  </a:schemeClr>
                </a:solidFill>
              </a:rPr>
              <a:t>Presenter: Ramya Gurunathan</a:t>
            </a:r>
          </a:p>
          <a:p>
            <a:pPr>
              <a:defRPr/>
            </a:pPr>
            <a:r>
              <a:rPr lang="en-US" b="1" u="sng" dirty="0">
                <a:solidFill>
                  <a:schemeClr val="tx1">
                    <a:lumMod val="85000"/>
                    <a:lumOff val="15000"/>
                  </a:schemeClr>
                </a:solidFill>
              </a:rPr>
              <a:t>Advisor: Prof. G. Jeffrey Snyder</a:t>
            </a:r>
            <a:endParaRPr lang="en-US" sz="1800" b="1" u="sng" dirty="0">
              <a:solidFill>
                <a:schemeClr val="tx1">
                  <a:lumMod val="85000"/>
                  <a:lumOff val="15000"/>
                </a:schemeClr>
              </a:solidFill>
            </a:endParaRPr>
          </a:p>
          <a:p>
            <a:pPr>
              <a:defRPr/>
            </a:pPr>
            <a:endParaRPr lang="en-US" sz="1800" dirty="0">
              <a:solidFill>
                <a:schemeClr val="tx1">
                  <a:lumMod val="85000"/>
                  <a:lumOff val="15000"/>
                </a:schemeClr>
              </a:solidFill>
            </a:endParaRPr>
          </a:p>
          <a:p>
            <a:pPr>
              <a:defRPr/>
            </a:pPr>
            <a:r>
              <a:rPr lang="en-US" sz="1800" dirty="0">
                <a:solidFill>
                  <a:schemeClr val="tx1">
                    <a:lumMod val="85000"/>
                    <a:lumOff val="15000"/>
                  </a:schemeClr>
                </a:solidFill>
              </a:rPr>
              <a:t>Special Thanks: </a:t>
            </a:r>
          </a:p>
          <a:p>
            <a:pPr>
              <a:defRPr/>
            </a:pPr>
            <a:r>
              <a:rPr lang="en-US" sz="1800" dirty="0">
                <a:solidFill>
                  <a:schemeClr val="tx1">
                    <a:lumMod val="85000"/>
                    <a:lumOff val="15000"/>
                  </a:schemeClr>
                </a:solidFill>
              </a:rPr>
              <a:t>Dr. Riley </a:t>
            </a:r>
            <a:r>
              <a:rPr lang="en-US" sz="1800" dirty="0" err="1">
                <a:solidFill>
                  <a:schemeClr val="tx1">
                    <a:lumMod val="85000"/>
                    <a:lumOff val="15000"/>
                  </a:schemeClr>
                </a:solidFill>
              </a:rPr>
              <a:t>Hanus</a:t>
            </a:r>
            <a:r>
              <a:rPr lang="en-US" sz="1800" dirty="0">
                <a:solidFill>
                  <a:schemeClr val="tx1">
                    <a:lumMod val="85000"/>
                    <a:lumOff val="15000"/>
                  </a:schemeClr>
                </a:solidFill>
              </a:rPr>
              <a:t> for his mentorship </a:t>
            </a:r>
          </a:p>
          <a:p>
            <a:pPr>
              <a:defRPr/>
            </a:pPr>
            <a:r>
              <a:rPr lang="en-US" dirty="0">
                <a:solidFill>
                  <a:schemeClr val="tx1">
                    <a:lumMod val="85000"/>
                    <a:lumOff val="15000"/>
                  </a:schemeClr>
                </a:solidFill>
              </a:rPr>
              <a:t>The Snyder Group</a:t>
            </a:r>
          </a:p>
          <a:p>
            <a:pPr>
              <a:defRPr/>
            </a:pPr>
            <a:endParaRPr lang="en-US" sz="1800" dirty="0">
              <a:solidFill>
                <a:schemeClr val="tx1">
                  <a:lumMod val="85000"/>
                  <a:lumOff val="15000"/>
                </a:schemeClr>
              </a:solidFill>
            </a:endParaRPr>
          </a:p>
          <a:p>
            <a:pPr>
              <a:defRPr/>
            </a:pPr>
            <a:endParaRPr lang="en-US" sz="1800" dirty="0">
              <a:solidFill>
                <a:schemeClr val="tx1">
                  <a:lumMod val="85000"/>
                  <a:lumOff val="15000"/>
                </a:schemeClr>
              </a:solidFill>
            </a:endParaRPr>
          </a:p>
          <a:p>
            <a:pPr>
              <a:defRPr/>
            </a:pPr>
            <a:r>
              <a:rPr lang="en-US" dirty="0">
                <a:solidFill>
                  <a:schemeClr val="tx1">
                    <a:lumMod val="85000"/>
                    <a:lumOff val="15000"/>
                  </a:schemeClr>
                </a:solidFill>
              </a:rPr>
              <a:t>Department of Materials Science</a:t>
            </a:r>
          </a:p>
          <a:p>
            <a:pPr>
              <a:defRPr/>
            </a:pPr>
            <a:r>
              <a:rPr lang="en-US" sz="1800" dirty="0">
                <a:solidFill>
                  <a:schemeClr val="tx1">
                    <a:lumMod val="85000"/>
                    <a:lumOff val="15000"/>
                  </a:schemeClr>
                </a:solidFill>
              </a:rPr>
              <a:t>Northwestern University</a:t>
            </a:r>
          </a:p>
          <a:p>
            <a:pPr>
              <a:defRPr/>
            </a:pPr>
            <a:r>
              <a:rPr lang="en-US" dirty="0">
                <a:solidFill>
                  <a:schemeClr val="tx1">
                    <a:lumMod val="85000"/>
                    <a:lumOff val="15000"/>
                  </a:schemeClr>
                </a:solidFill>
              </a:rPr>
              <a:t>February 6, 2020</a:t>
            </a:r>
            <a:endParaRPr lang="en-US" sz="2400" dirty="0">
              <a:solidFill>
                <a:schemeClr val="tx1">
                  <a:lumMod val="85000"/>
                  <a:lumOff val="15000"/>
                </a:schemeClr>
              </a:solidFill>
            </a:endParaRPr>
          </a:p>
        </p:txBody>
      </p:sp>
      <p:sp>
        <p:nvSpPr>
          <p:cNvPr id="5124" name="Text Box 4"/>
          <p:cNvSpPr txBox="1">
            <a:spLocks noChangeArrowheads="1"/>
          </p:cNvSpPr>
          <p:nvPr/>
        </p:nvSpPr>
        <p:spPr bwMode="auto">
          <a:xfrm>
            <a:off x="76200" y="152400"/>
            <a:ext cx="90487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Phonon-Defect Interactions in Thermoelectric Materials</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solidFill>
              </a:rPr>
              <a:pPr>
                <a:defRPr/>
              </a:pPr>
              <a:t>1</a:t>
            </a:fld>
            <a:endParaRPr lang="en-US" sz="1800" dirty="0">
              <a:solidFill>
                <a:schemeClr val="bg1"/>
              </a:solidFill>
            </a:endParaRPr>
          </a:p>
        </p:txBody>
      </p:sp>
      <p:pic>
        <p:nvPicPr>
          <p:cNvPr id="5" name="Picture 4">
            <a:extLst>
              <a:ext uri="{FF2B5EF4-FFF2-40B4-BE49-F238E27FC236}">
                <a16:creationId xmlns:a16="http://schemas.microsoft.com/office/drawing/2014/main" id="{252CC5C4-4F9C-8541-834D-0F954836C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05000"/>
            <a:ext cx="4394249" cy="188377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FFFBBA4-3018-4548-A8B3-675347573D4C}"/>
              </a:ext>
            </a:extLst>
          </p:cNvPr>
          <p:cNvPicPr>
            <a:picLocks noChangeAspect="1"/>
          </p:cNvPicPr>
          <p:nvPr/>
        </p:nvPicPr>
        <p:blipFill rotWithShape="1">
          <a:blip r:embed="rId4">
            <a:extLst>
              <a:ext uri="{28A0092B-C50C-407E-A947-70E740481C1C}">
                <a14:useLocalDpi xmlns:a14="http://schemas.microsoft.com/office/drawing/2010/main" val="0"/>
              </a:ext>
            </a:extLst>
          </a:blip>
          <a:srcRect t="7727" b="44034"/>
          <a:stretch/>
        </p:blipFill>
        <p:spPr>
          <a:xfrm>
            <a:off x="4419600" y="3962400"/>
            <a:ext cx="4103557" cy="1198456"/>
          </a:xfrm>
          <a:prstGeom prst="rect">
            <a:avLst/>
          </a:prstGeom>
        </p:spPr>
      </p:pic>
    </p:spTree>
    <p:extLst>
      <p:ext uri="{BB962C8B-B14F-4D97-AF65-F5344CB8AC3E}">
        <p14:creationId xmlns:p14="http://schemas.microsoft.com/office/powerpoint/2010/main" val="107215901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err="1">
                <a:solidFill>
                  <a:srgbClr val="000000"/>
                </a:solidFill>
              </a:rPr>
              <a:t>Klemens</a:t>
            </a:r>
            <a:r>
              <a:rPr lang="en-US" altLang="en-US" sz="3200" dirty="0">
                <a:solidFill>
                  <a:srgbClr val="000000"/>
                </a:solidFill>
              </a:rPr>
              <a:t> Closed-form Alloy Scattering Model</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10</a:t>
            </a:fld>
            <a:endParaRPr lang="en-US" sz="1800" dirty="0">
              <a:solidFill>
                <a:schemeClr val="bg1">
                  <a:lumMod val="9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FAE21ED-5BB0-9F49-B1F2-F163FD9E1D48}"/>
                  </a:ext>
                </a:extLst>
              </p:cNvPr>
              <p:cNvSpPr txBox="1"/>
              <p:nvPr/>
            </p:nvSpPr>
            <p:spPr>
              <a:xfrm>
                <a:off x="2819400" y="762000"/>
                <a:ext cx="2605136" cy="458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𝜏</m:t>
                          </m:r>
                        </m:e>
                        <m:sub>
                          <m:r>
                            <m:rPr>
                              <m:sty m:val="p"/>
                            </m:rPr>
                            <a:rPr lang="en-US" sz="2800" b="0" i="0" smtClean="0">
                              <a:latin typeface="Cambria Math" panose="02040503050406030204" pitchFamily="18" charset="0"/>
                            </a:rPr>
                            <m:t>d</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𝜏</m:t>
                          </m:r>
                        </m:e>
                        <m:sub>
                          <m:r>
                            <m:rPr>
                              <m:sty m:val="p"/>
                            </m:rPr>
                            <a:rPr lang="en-US" sz="2800" b="0" i="0" smtClean="0">
                              <a:latin typeface="Cambria Math" panose="02040503050406030204" pitchFamily="18" charset="0"/>
                            </a:rPr>
                            <m:t>U</m:t>
                          </m:r>
                        </m:sub>
                        <m:sup>
                          <m:r>
                            <a:rPr lang="en-US" sz="2800" b="0" i="1" smtClean="0">
                              <a:latin typeface="Cambria Math" panose="02040503050406030204" pitchFamily="18" charset="0"/>
                            </a:rPr>
                            <m:t>−1</m:t>
                          </m:r>
                        </m:sup>
                      </m:sSubSup>
                    </m:oMath>
                  </m:oMathPara>
                </a14:m>
                <a:endParaRPr lang="en-US" sz="2800" dirty="0"/>
              </a:p>
            </p:txBody>
          </p:sp>
        </mc:Choice>
        <mc:Fallback xmlns="">
          <p:sp>
            <p:nvSpPr>
              <p:cNvPr id="6" name="TextBox 5">
                <a:extLst>
                  <a:ext uri="{FF2B5EF4-FFF2-40B4-BE49-F238E27FC236}">
                    <a16:creationId xmlns:a16="http://schemas.microsoft.com/office/drawing/2014/main" id="{3FAE21ED-5BB0-9F49-B1F2-F163FD9E1D48}"/>
                  </a:ext>
                </a:extLst>
              </p:cNvPr>
              <p:cNvSpPr txBox="1">
                <a:spLocks noRot="1" noChangeAspect="1" noMove="1" noResize="1" noEditPoints="1" noAdjustHandles="1" noChangeArrowheads="1" noChangeShapeType="1" noTextEdit="1"/>
              </p:cNvSpPr>
              <p:nvPr/>
            </p:nvSpPr>
            <p:spPr>
              <a:xfrm>
                <a:off x="2819400" y="762000"/>
                <a:ext cx="2605136" cy="458523"/>
              </a:xfrm>
              <a:prstGeom prst="rect">
                <a:avLst/>
              </a:prstGeom>
              <a:blipFill>
                <a:blip r:embed="rId3"/>
                <a:stretch>
                  <a:fillRect l="-971" r="-485" b="-1666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C2B4F3F-5602-1846-A6D5-3691B6018744}"/>
              </a:ext>
            </a:extLst>
          </p:cNvPr>
          <p:cNvCxnSpPr>
            <a:cxnSpLocks/>
          </p:cNvCxnSpPr>
          <p:nvPr/>
        </p:nvCxnSpPr>
        <p:spPr>
          <a:xfrm flipH="1">
            <a:off x="3124200" y="1277038"/>
            <a:ext cx="800100" cy="2272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93D8E11-F359-8940-A714-1E133F0C9177}"/>
              </a:ext>
            </a:extLst>
          </p:cNvPr>
          <p:cNvCxnSpPr>
            <a:cxnSpLocks/>
          </p:cNvCxnSpPr>
          <p:nvPr/>
        </p:nvCxnSpPr>
        <p:spPr>
          <a:xfrm>
            <a:off x="5195539" y="1225280"/>
            <a:ext cx="728739" cy="25316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C55DF5B-3CC7-CD4E-ACB4-3BC3B1D44AD4}"/>
                  </a:ext>
                </a:extLst>
              </p:cNvPr>
              <p:cNvSpPr txBox="1"/>
              <p:nvPr/>
            </p:nvSpPr>
            <p:spPr>
              <a:xfrm>
                <a:off x="152400" y="1527959"/>
                <a:ext cx="4111574" cy="8166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6600FF"/>
                              </a:solidFill>
                              <a:latin typeface="Cambria Math" panose="02040503050406030204" pitchFamily="18" charset="0"/>
                            </a:rPr>
                          </m:ctrlPr>
                        </m:sSupPr>
                        <m:e>
                          <m:r>
                            <m:rPr>
                              <m:sty m:val="p"/>
                            </m:rPr>
                            <a:rPr lang="en-US" sz="2400" smtClean="0">
                              <a:solidFill>
                                <a:srgbClr val="6600FF"/>
                              </a:solidFill>
                              <a:latin typeface="Cambria Math" panose="02040503050406030204" pitchFamily="18" charset="0"/>
                            </a:rPr>
                            <m:t>n</m:t>
                          </m:r>
                          <m:r>
                            <m:rPr>
                              <m:sty m:val="p"/>
                            </m:rPr>
                            <a:rPr lang="en-US" sz="2400" b="0" i="0" smtClean="0">
                              <a:solidFill>
                                <a:srgbClr val="6600FF"/>
                              </a:solidFill>
                              <a:latin typeface="Cambria Math" panose="02040503050406030204" pitchFamily="18" charset="0"/>
                            </a:rPr>
                            <m:t>S</m:t>
                          </m:r>
                        </m:e>
                        <m:sup>
                          <m:r>
                            <a:rPr lang="en-US" sz="2400" b="0" i="0" smtClean="0">
                              <a:solidFill>
                                <a:srgbClr val="6600FF"/>
                              </a:solidFill>
                              <a:latin typeface="Cambria Math" panose="02040503050406030204" pitchFamily="18" charset="0"/>
                            </a:rPr>
                            <m:t>2</m:t>
                          </m:r>
                        </m:sup>
                      </m:sSup>
                      <m:r>
                        <a:rPr lang="en-US" sz="2400" b="0" i="0" smtClean="0">
                          <a:solidFill>
                            <a:srgbClr val="6600FF"/>
                          </a:solidFill>
                          <a:latin typeface="Cambria Math" panose="02040503050406030204" pitchFamily="18" charset="0"/>
                        </a:rPr>
                        <m:t>=</m:t>
                      </m:r>
                      <m:r>
                        <m:rPr>
                          <m:sty m:val="p"/>
                        </m:rPr>
                        <a:rPr lang="en-US" sz="2400" b="0" i="0" smtClean="0">
                          <a:solidFill>
                            <a:srgbClr val="6600FF"/>
                          </a:solidFill>
                          <a:latin typeface="Cambria Math" panose="02040503050406030204" pitchFamily="18" charset="0"/>
                        </a:rPr>
                        <m:t>Γ</m:t>
                      </m:r>
                      <m:r>
                        <a:rPr lang="en-US" sz="2400" b="0" i="1" smtClean="0">
                          <a:solidFill>
                            <a:srgbClr val="6600FF"/>
                          </a:solidFill>
                          <a:latin typeface="Cambria Math" panose="02040503050406030204" pitchFamily="18" charset="0"/>
                        </a:rPr>
                        <m:t>=</m:t>
                      </m:r>
                      <m:sSub>
                        <m:sSubPr>
                          <m:ctrlPr>
                            <a:rPr lang="en-US" sz="2400" b="0" i="1" smtClean="0">
                              <a:solidFill>
                                <a:srgbClr val="6600FF"/>
                              </a:solidFill>
                              <a:latin typeface="Cambria Math" panose="02040503050406030204" pitchFamily="18" charset="0"/>
                            </a:rPr>
                          </m:ctrlPr>
                        </m:sSubPr>
                        <m:e>
                          <m:r>
                            <a:rPr lang="en-US" sz="2400" b="0" i="1" smtClean="0">
                              <a:solidFill>
                                <a:srgbClr val="6600FF"/>
                              </a:solidFill>
                              <a:latin typeface="Cambria Math" panose="02040503050406030204" pitchFamily="18" charset="0"/>
                            </a:rPr>
                            <m:t>𝑓</m:t>
                          </m:r>
                        </m:e>
                        <m:sub>
                          <m:r>
                            <a:rPr lang="en-US" sz="2400" b="0" i="1" smtClean="0">
                              <a:solidFill>
                                <a:srgbClr val="6600FF"/>
                              </a:solidFill>
                              <a:latin typeface="Cambria Math" panose="02040503050406030204" pitchFamily="18" charset="0"/>
                            </a:rPr>
                            <m:t>𝑖</m:t>
                          </m:r>
                        </m:sub>
                      </m:sSub>
                      <m:sSup>
                        <m:sSupPr>
                          <m:ctrlPr>
                            <a:rPr lang="en-US" sz="2400" b="0" i="1" smtClean="0">
                              <a:solidFill>
                                <a:srgbClr val="6600FF"/>
                              </a:solidFill>
                              <a:latin typeface="Cambria Math" panose="02040503050406030204" pitchFamily="18" charset="0"/>
                            </a:rPr>
                          </m:ctrlPr>
                        </m:sSupPr>
                        <m:e>
                          <m:r>
                            <a:rPr lang="en-US" sz="2400" b="0" i="1" smtClean="0">
                              <a:solidFill>
                                <a:srgbClr val="6600FF"/>
                              </a:solidFill>
                              <a:latin typeface="Cambria Math" panose="02040503050406030204" pitchFamily="18" charset="0"/>
                            </a:rPr>
                            <m:t>[</m:t>
                          </m:r>
                          <m:d>
                            <m:dPr>
                              <m:ctrlPr>
                                <a:rPr lang="en-US" sz="2400" b="0" i="1" smtClean="0">
                                  <a:solidFill>
                                    <a:srgbClr val="6600FF"/>
                                  </a:solidFill>
                                  <a:latin typeface="Cambria Math" panose="02040503050406030204" pitchFamily="18" charset="0"/>
                                </a:rPr>
                              </m:ctrlPr>
                            </m:dPr>
                            <m:e>
                              <m:f>
                                <m:fPr>
                                  <m:ctrlPr>
                                    <a:rPr lang="en-US" sz="2400" b="0" i="1" smtClean="0">
                                      <a:solidFill>
                                        <a:srgbClr val="6600FF"/>
                                      </a:solidFill>
                                      <a:latin typeface="Cambria Math" panose="02040503050406030204" pitchFamily="18" charset="0"/>
                                    </a:rPr>
                                  </m:ctrlPr>
                                </m:fPr>
                                <m:num>
                                  <m:r>
                                    <m:rPr>
                                      <m:sty m:val="p"/>
                                    </m:rPr>
                                    <a:rPr lang="en-US" sz="2400" b="0" i="0" smtClean="0">
                                      <a:solidFill>
                                        <a:srgbClr val="6600FF"/>
                                      </a:solidFill>
                                      <a:latin typeface="Cambria Math" panose="02040503050406030204" pitchFamily="18" charset="0"/>
                                    </a:rPr>
                                    <m:t>Δ</m:t>
                                  </m:r>
                                  <m:r>
                                    <a:rPr lang="en-US" sz="2400" b="0" i="1" smtClean="0">
                                      <a:solidFill>
                                        <a:srgbClr val="6600FF"/>
                                      </a:solidFill>
                                      <a:latin typeface="Cambria Math" panose="02040503050406030204" pitchFamily="18" charset="0"/>
                                    </a:rPr>
                                    <m:t>𝑀</m:t>
                                  </m:r>
                                </m:num>
                                <m:den>
                                  <m:bar>
                                    <m:barPr>
                                      <m:pos m:val="top"/>
                                      <m:ctrlPr>
                                        <a:rPr lang="en-US" sz="2400" b="0" i="1" smtClean="0">
                                          <a:solidFill>
                                            <a:srgbClr val="6600FF"/>
                                          </a:solidFill>
                                          <a:latin typeface="Cambria Math" panose="02040503050406030204" pitchFamily="18" charset="0"/>
                                        </a:rPr>
                                      </m:ctrlPr>
                                    </m:barPr>
                                    <m:e>
                                      <m:r>
                                        <a:rPr lang="en-US" sz="2400" b="0" i="1" smtClean="0">
                                          <a:solidFill>
                                            <a:srgbClr val="6600FF"/>
                                          </a:solidFill>
                                          <a:latin typeface="Cambria Math" panose="02040503050406030204" pitchFamily="18" charset="0"/>
                                        </a:rPr>
                                        <m:t>𝑀</m:t>
                                      </m:r>
                                    </m:e>
                                  </m:bar>
                                </m:den>
                              </m:f>
                            </m:e>
                          </m:d>
                        </m:e>
                        <m:sup>
                          <m:r>
                            <a:rPr lang="en-US" sz="2400" b="0" i="1" smtClean="0">
                              <a:solidFill>
                                <a:srgbClr val="6600FF"/>
                              </a:solidFill>
                              <a:latin typeface="Cambria Math" panose="02040503050406030204" pitchFamily="18" charset="0"/>
                            </a:rPr>
                            <m:t>2</m:t>
                          </m:r>
                        </m:sup>
                      </m:sSup>
                      <m:r>
                        <a:rPr lang="en-US" sz="2400" b="0" i="1" smtClean="0">
                          <a:solidFill>
                            <a:srgbClr val="6600FF"/>
                          </a:solidFill>
                          <a:latin typeface="Cambria Math" panose="02040503050406030204" pitchFamily="18" charset="0"/>
                        </a:rPr>
                        <m:t>+</m:t>
                      </m:r>
                      <m:r>
                        <a:rPr lang="en-US" sz="2400" b="0" i="1" smtClean="0">
                          <a:solidFill>
                            <a:srgbClr val="6600FF"/>
                          </a:solidFill>
                          <a:latin typeface="Cambria Math" panose="02040503050406030204" pitchFamily="18" charset="0"/>
                        </a:rPr>
                        <m:t>𝜖</m:t>
                      </m:r>
                      <m:sSup>
                        <m:sSupPr>
                          <m:ctrlPr>
                            <a:rPr lang="en-US" sz="2400" b="0" i="1" smtClean="0">
                              <a:solidFill>
                                <a:srgbClr val="6600FF"/>
                              </a:solidFill>
                              <a:latin typeface="Cambria Math" panose="02040503050406030204" pitchFamily="18" charset="0"/>
                            </a:rPr>
                          </m:ctrlPr>
                        </m:sSupPr>
                        <m:e>
                          <m:d>
                            <m:dPr>
                              <m:ctrlPr>
                                <a:rPr lang="en-US" sz="2400" b="0" i="1" smtClean="0">
                                  <a:solidFill>
                                    <a:srgbClr val="6600FF"/>
                                  </a:solidFill>
                                  <a:latin typeface="Cambria Math" panose="02040503050406030204" pitchFamily="18" charset="0"/>
                                </a:rPr>
                              </m:ctrlPr>
                            </m:dPr>
                            <m:e>
                              <m:f>
                                <m:fPr>
                                  <m:ctrlPr>
                                    <a:rPr lang="en-US" sz="2400" b="0" i="1" smtClean="0">
                                      <a:solidFill>
                                        <a:srgbClr val="6600FF"/>
                                      </a:solidFill>
                                      <a:latin typeface="Cambria Math" panose="02040503050406030204" pitchFamily="18" charset="0"/>
                                    </a:rPr>
                                  </m:ctrlPr>
                                </m:fPr>
                                <m:num>
                                  <m:r>
                                    <m:rPr>
                                      <m:sty m:val="p"/>
                                    </m:rPr>
                                    <a:rPr lang="en-US" sz="2400" b="0" i="0" smtClean="0">
                                      <a:solidFill>
                                        <a:srgbClr val="6600FF"/>
                                      </a:solidFill>
                                      <a:latin typeface="Cambria Math" panose="02040503050406030204" pitchFamily="18" charset="0"/>
                                    </a:rPr>
                                    <m:t>Δ</m:t>
                                  </m:r>
                                  <m:r>
                                    <a:rPr lang="en-US" sz="2400" b="0" i="1" smtClean="0">
                                      <a:solidFill>
                                        <a:srgbClr val="6600FF"/>
                                      </a:solidFill>
                                      <a:latin typeface="Cambria Math" panose="02040503050406030204" pitchFamily="18" charset="0"/>
                                    </a:rPr>
                                    <m:t>𝑅</m:t>
                                  </m:r>
                                </m:num>
                                <m:den>
                                  <m:bar>
                                    <m:barPr>
                                      <m:pos m:val="top"/>
                                      <m:ctrlPr>
                                        <a:rPr lang="en-US" sz="2400" b="0" i="1" smtClean="0">
                                          <a:solidFill>
                                            <a:srgbClr val="6600FF"/>
                                          </a:solidFill>
                                          <a:latin typeface="Cambria Math" panose="02040503050406030204" pitchFamily="18" charset="0"/>
                                        </a:rPr>
                                      </m:ctrlPr>
                                    </m:barPr>
                                    <m:e>
                                      <m:r>
                                        <a:rPr lang="en-US" sz="2400" b="0" i="1" smtClean="0">
                                          <a:solidFill>
                                            <a:srgbClr val="6600FF"/>
                                          </a:solidFill>
                                          <a:latin typeface="Cambria Math" panose="02040503050406030204" pitchFamily="18" charset="0"/>
                                        </a:rPr>
                                        <m:t>𝑅</m:t>
                                      </m:r>
                                    </m:e>
                                  </m:bar>
                                </m:den>
                              </m:f>
                            </m:e>
                          </m:d>
                        </m:e>
                        <m:sup>
                          <m:r>
                            <a:rPr lang="en-US" sz="2400" b="0" i="1" smtClean="0">
                              <a:solidFill>
                                <a:srgbClr val="6600FF"/>
                              </a:solidFill>
                              <a:latin typeface="Cambria Math" panose="02040503050406030204" pitchFamily="18" charset="0"/>
                            </a:rPr>
                            <m:t>2</m:t>
                          </m:r>
                        </m:sup>
                      </m:sSup>
                      <m:r>
                        <a:rPr lang="en-US" sz="2400" b="0" i="1" smtClean="0">
                          <a:solidFill>
                            <a:srgbClr val="6600FF"/>
                          </a:solidFill>
                          <a:latin typeface="Cambria Math" panose="02040503050406030204" pitchFamily="18" charset="0"/>
                        </a:rPr>
                        <m:t>]</m:t>
                      </m:r>
                    </m:oMath>
                  </m:oMathPara>
                </a14:m>
                <a:endParaRPr lang="en-US" sz="2400" dirty="0">
                  <a:solidFill>
                    <a:srgbClr val="6600FF"/>
                  </a:solidFill>
                </a:endParaRPr>
              </a:p>
            </p:txBody>
          </p:sp>
        </mc:Choice>
        <mc:Fallback xmlns="">
          <p:sp>
            <p:nvSpPr>
              <p:cNvPr id="13" name="TextBox 12">
                <a:extLst>
                  <a:ext uri="{FF2B5EF4-FFF2-40B4-BE49-F238E27FC236}">
                    <a16:creationId xmlns:a16="http://schemas.microsoft.com/office/drawing/2014/main" id="{2C55DF5B-3CC7-CD4E-ACB4-3BC3B1D44AD4}"/>
                  </a:ext>
                </a:extLst>
              </p:cNvPr>
              <p:cNvSpPr txBox="1">
                <a:spLocks noRot="1" noChangeAspect="1" noMove="1" noResize="1" noEditPoints="1" noAdjustHandles="1" noChangeArrowheads="1" noChangeShapeType="1" noTextEdit="1"/>
              </p:cNvSpPr>
              <p:nvPr/>
            </p:nvSpPr>
            <p:spPr>
              <a:xfrm>
                <a:off x="152400" y="1527959"/>
                <a:ext cx="4111574" cy="816698"/>
              </a:xfrm>
              <a:prstGeom prst="rect">
                <a:avLst/>
              </a:prstGeom>
              <a:blipFill>
                <a:blip r:embed="rId4"/>
                <a:stretch>
                  <a:fillRect l="-617" r="-1852"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F1157C-6579-8047-B5B6-EEEF2962C0A2}"/>
                  </a:ext>
                </a:extLst>
              </p:cNvPr>
              <p:cNvSpPr txBox="1"/>
              <p:nvPr/>
            </p:nvSpPr>
            <p:spPr>
              <a:xfrm>
                <a:off x="5534508" y="1450674"/>
                <a:ext cx="2076722"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6600FF"/>
                          </a:solidFill>
                          <a:latin typeface="Cambria Math" panose="02040503050406030204" pitchFamily="18" charset="0"/>
                        </a:rPr>
                        <m:t>𝛾</m:t>
                      </m:r>
                      <m:r>
                        <a:rPr lang="en-US" sz="2400" b="0" i="1" smtClean="0">
                          <a:solidFill>
                            <a:srgbClr val="6600FF"/>
                          </a:solidFill>
                          <a:latin typeface="Cambria Math" panose="02040503050406030204" pitchFamily="18" charset="0"/>
                        </a:rPr>
                        <m:t>=</m:t>
                      </m:r>
                      <m:r>
                        <a:rPr lang="en-US" sz="2400" b="0" i="1" smtClean="0">
                          <a:solidFill>
                            <a:srgbClr val="6600FF"/>
                          </a:solidFill>
                          <a:latin typeface="Cambria Math" panose="02040503050406030204" pitchFamily="18" charset="0"/>
                        </a:rPr>
                        <m:t>𝑉</m:t>
                      </m:r>
                      <m:r>
                        <a:rPr lang="en-US" sz="2400" b="0" i="1" smtClean="0">
                          <a:solidFill>
                            <a:srgbClr val="6600FF"/>
                          </a:solidFill>
                          <a:latin typeface="Cambria Math" panose="02040503050406030204" pitchFamily="18" charset="0"/>
                        </a:rPr>
                        <m:t>(</m:t>
                      </m:r>
                      <m:f>
                        <m:fPr>
                          <m:ctrlPr>
                            <a:rPr lang="en-US" sz="2400" b="0" i="1" smtClean="0">
                              <a:solidFill>
                                <a:srgbClr val="6600FF"/>
                              </a:solidFill>
                              <a:latin typeface="Cambria Math" panose="02040503050406030204" pitchFamily="18" charset="0"/>
                            </a:rPr>
                          </m:ctrlPr>
                        </m:fPr>
                        <m:num>
                          <m:r>
                            <a:rPr lang="en-US" sz="2400" b="0" i="1" smtClean="0">
                              <a:solidFill>
                                <a:srgbClr val="6600FF"/>
                              </a:solidFill>
                              <a:latin typeface="Cambria Math" panose="02040503050406030204" pitchFamily="18" charset="0"/>
                            </a:rPr>
                            <m:t>𝑑</m:t>
                          </m:r>
                          <m:func>
                            <m:funcPr>
                              <m:ctrlPr>
                                <a:rPr lang="en-US" sz="2400" b="0" i="1" smtClean="0">
                                  <a:solidFill>
                                    <a:srgbClr val="6600FF"/>
                                  </a:solidFill>
                                  <a:latin typeface="Cambria Math" panose="02040503050406030204" pitchFamily="18" charset="0"/>
                                </a:rPr>
                              </m:ctrlPr>
                            </m:funcPr>
                            <m:fName>
                              <m:r>
                                <m:rPr>
                                  <m:sty m:val="p"/>
                                </m:rPr>
                                <a:rPr lang="en-US" sz="2400" b="0" i="0" smtClean="0">
                                  <a:solidFill>
                                    <a:srgbClr val="6600FF"/>
                                  </a:solidFill>
                                  <a:latin typeface="Cambria Math" panose="02040503050406030204" pitchFamily="18" charset="0"/>
                                </a:rPr>
                                <m:t>ln</m:t>
                              </m:r>
                            </m:fName>
                            <m:e>
                              <m:d>
                                <m:dPr>
                                  <m:ctrlPr>
                                    <a:rPr lang="en-US" sz="2400" b="0" i="1" smtClean="0">
                                      <a:solidFill>
                                        <a:srgbClr val="6600FF"/>
                                      </a:solidFill>
                                      <a:latin typeface="Cambria Math" panose="02040503050406030204" pitchFamily="18" charset="0"/>
                                    </a:rPr>
                                  </m:ctrlPr>
                                </m:dPr>
                                <m:e>
                                  <m:r>
                                    <a:rPr lang="en-US" sz="2400" b="0" i="1" smtClean="0">
                                      <a:solidFill>
                                        <a:srgbClr val="6600FF"/>
                                      </a:solidFill>
                                      <a:latin typeface="Cambria Math" panose="02040503050406030204" pitchFamily="18" charset="0"/>
                                    </a:rPr>
                                    <m:t>𝜔</m:t>
                                  </m:r>
                                </m:e>
                              </m:d>
                            </m:e>
                          </m:func>
                        </m:num>
                        <m:den>
                          <m:r>
                            <a:rPr lang="en-US" sz="2400" b="0" i="1" smtClean="0">
                              <a:solidFill>
                                <a:srgbClr val="6600FF"/>
                              </a:solidFill>
                              <a:latin typeface="Cambria Math" panose="02040503050406030204" pitchFamily="18" charset="0"/>
                            </a:rPr>
                            <m:t>𝑑𝑉</m:t>
                          </m:r>
                        </m:den>
                      </m:f>
                      <m:r>
                        <a:rPr lang="en-US" sz="2400" b="0" i="1" smtClean="0">
                          <a:solidFill>
                            <a:srgbClr val="6600FF"/>
                          </a:solidFill>
                          <a:latin typeface="Cambria Math" panose="02040503050406030204" pitchFamily="18" charset="0"/>
                        </a:rPr>
                        <m:t>)</m:t>
                      </m:r>
                    </m:oMath>
                  </m:oMathPara>
                </a14:m>
                <a:endParaRPr lang="en-US" sz="2400" dirty="0">
                  <a:solidFill>
                    <a:srgbClr val="6600FF"/>
                  </a:solidFill>
                </a:endParaRPr>
              </a:p>
            </p:txBody>
          </p:sp>
        </mc:Choice>
        <mc:Fallback xmlns="">
          <p:sp>
            <p:nvSpPr>
              <p:cNvPr id="14" name="TextBox 13">
                <a:extLst>
                  <a:ext uri="{FF2B5EF4-FFF2-40B4-BE49-F238E27FC236}">
                    <a16:creationId xmlns:a16="http://schemas.microsoft.com/office/drawing/2014/main" id="{6BF1157C-6579-8047-B5B6-EEEF2962C0A2}"/>
                  </a:ext>
                </a:extLst>
              </p:cNvPr>
              <p:cNvSpPr txBox="1">
                <a:spLocks noRot="1" noChangeAspect="1" noMove="1" noResize="1" noEditPoints="1" noAdjustHandles="1" noChangeArrowheads="1" noChangeShapeType="1" noTextEdit="1"/>
              </p:cNvSpPr>
              <p:nvPr/>
            </p:nvSpPr>
            <p:spPr>
              <a:xfrm>
                <a:off x="5534508" y="1450674"/>
                <a:ext cx="2076722" cy="716799"/>
              </a:xfrm>
              <a:prstGeom prst="rect">
                <a:avLst/>
              </a:prstGeom>
              <a:blipFill>
                <a:blip r:embed="rId5"/>
                <a:stretch>
                  <a:fillRect l="-2439" r="-4878"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DA1B07-7835-104D-8851-DAFDD9756AB3}"/>
                  </a:ext>
                </a:extLst>
              </p:cNvPr>
              <p:cNvSpPr txBox="1"/>
              <p:nvPr/>
            </p:nvSpPr>
            <p:spPr>
              <a:xfrm>
                <a:off x="2327504" y="3390653"/>
                <a:ext cx="4454296" cy="800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m:rPr>
                              <m:sty m:val="p"/>
                            </m:rPr>
                            <a:rPr lang="en-US" sz="2400" b="0" i="0" smtClean="0">
                              <a:latin typeface="Cambria Math" panose="02040503050406030204" pitchFamily="18" charset="0"/>
                            </a:rPr>
                            <m:t>d</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𝑚𝑎𝑥</m:t>
                              </m:r>
                            </m:sub>
                          </m:sSub>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e>
                      </m:nary>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𝑔</m:t>
                          </m:r>
                        </m:sub>
                        <m:sup>
                          <m:r>
                            <a:rPr lang="en-US" sz="2400" b="0" i="1" smtClean="0">
                              <a:latin typeface="Cambria Math" panose="02040503050406030204" pitchFamily="18" charset="0"/>
                            </a:rPr>
                            <m:t>2</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𝑑</m:t>
                      </m:r>
                      <m:r>
                        <a:rPr lang="en-US" sz="2400" b="0" i="1" smtClean="0">
                          <a:latin typeface="Cambria Math" panose="02040503050406030204" pitchFamily="18" charset="0"/>
                        </a:rPr>
                        <m:t>𝜔</m:t>
                      </m:r>
                    </m:oMath>
                  </m:oMathPara>
                </a14:m>
                <a:endParaRPr lang="en-US" sz="2400" dirty="0"/>
              </a:p>
            </p:txBody>
          </p:sp>
        </mc:Choice>
        <mc:Fallback xmlns="">
          <p:sp>
            <p:nvSpPr>
              <p:cNvPr id="17" name="TextBox 16">
                <a:extLst>
                  <a:ext uri="{FF2B5EF4-FFF2-40B4-BE49-F238E27FC236}">
                    <a16:creationId xmlns:a16="http://schemas.microsoft.com/office/drawing/2014/main" id="{5FDA1B07-7835-104D-8851-DAFDD9756AB3}"/>
                  </a:ext>
                </a:extLst>
              </p:cNvPr>
              <p:cNvSpPr txBox="1">
                <a:spLocks noRot="1" noChangeAspect="1" noMove="1" noResize="1" noEditPoints="1" noAdjustHandles="1" noChangeArrowheads="1" noChangeShapeType="1" noTextEdit="1"/>
              </p:cNvSpPr>
              <p:nvPr/>
            </p:nvSpPr>
            <p:spPr>
              <a:xfrm>
                <a:off x="2327504" y="3390653"/>
                <a:ext cx="4454296" cy="800347"/>
              </a:xfrm>
              <a:prstGeom prst="rect">
                <a:avLst/>
              </a:prstGeom>
              <a:blipFill>
                <a:blip r:embed="rId6"/>
                <a:stretch>
                  <a:fillRect l="-7386" t="-192188" r="-1136" b="-278125"/>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4D6918F2-F3C2-3F4A-9DEB-5BBEE38BDE44}"/>
              </a:ext>
            </a:extLst>
          </p:cNvPr>
          <p:cNvSpPr/>
          <p:nvPr/>
        </p:nvSpPr>
        <p:spPr>
          <a:xfrm rot="16200000">
            <a:off x="4966352" y="3472835"/>
            <a:ext cx="487682" cy="177161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7F7A52-1E88-3F48-B047-6D4BC3293D2A}"/>
                  </a:ext>
                </a:extLst>
              </p:cNvPr>
              <p:cNvSpPr txBox="1"/>
              <p:nvPr/>
            </p:nvSpPr>
            <p:spPr>
              <a:xfrm>
                <a:off x="3604683" y="4648200"/>
                <a:ext cx="2526013"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m:rPr>
                              <m:sty m:val="p"/>
                            </m:rPr>
                            <a:rPr lang="en-US" sz="2400" b="0" i="0" smtClean="0">
                              <a:latin typeface="Cambria Math" panose="02040503050406030204" pitchFamily="18" charset="0"/>
                            </a:rPr>
                            <m:t>d</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arctan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e>
                          </m:func>
                        </m:num>
                        <m:den>
                          <m:r>
                            <a:rPr lang="en-US" sz="2400" b="0" i="1" smtClean="0">
                              <a:latin typeface="Cambria Math" panose="02040503050406030204" pitchFamily="18" charset="0"/>
                            </a:rPr>
                            <m:t>𝑢</m:t>
                          </m:r>
                        </m:den>
                      </m:f>
                    </m:oMath>
                  </m:oMathPara>
                </a14:m>
                <a:endParaRPr lang="en-US" sz="2400" dirty="0"/>
              </a:p>
            </p:txBody>
          </p:sp>
        </mc:Choice>
        <mc:Fallback xmlns="">
          <p:sp>
            <p:nvSpPr>
              <p:cNvPr id="19" name="TextBox 18">
                <a:extLst>
                  <a:ext uri="{FF2B5EF4-FFF2-40B4-BE49-F238E27FC236}">
                    <a16:creationId xmlns:a16="http://schemas.microsoft.com/office/drawing/2014/main" id="{B77F7A52-1E88-3F48-B047-6D4BC3293D2A}"/>
                  </a:ext>
                </a:extLst>
              </p:cNvPr>
              <p:cNvSpPr txBox="1">
                <a:spLocks noRot="1" noChangeAspect="1" noMove="1" noResize="1" noEditPoints="1" noAdjustHandles="1" noChangeArrowheads="1" noChangeShapeType="1" noTextEdit="1"/>
              </p:cNvSpPr>
              <p:nvPr/>
            </p:nvSpPr>
            <p:spPr>
              <a:xfrm>
                <a:off x="3604683" y="4648200"/>
                <a:ext cx="2526013" cy="716799"/>
              </a:xfrm>
              <a:prstGeom prst="rect">
                <a:avLst/>
              </a:prstGeom>
              <a:blipFill>
                <a:blip r:embed="rId7"/>
                <a:stretch>
                  <a:fillRect l="-1000"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6FBD80A-D1ED-DA44-8E08-03CB48771B54}"/>
                  </a:ext>
                </a:extLst>
              </p:cNvPr>
              <p:cNvSpPr txBox="1"/>
              <p:nvPr/>
            </p:nvSpPr>
            <p:spPr>
              <a:xfrm>
                <a:off x="4514909" y="5732598"/>
                <a:ext cx="2886037"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𝑢</m:t>
                      </m:r>
                      <m:r>
                        <a:rPr lang="en-US" sz="3200" b="0" i="0" smtClean="0">
                          <a:latin typeface="Cambria Math" panose="02040503050406030204" pitchFamily="18" charset="0"/>
                        </a:rPr>
                        <m:t>=</m:t>
                      </m:r>
                      <m:r>
                        <m:rPr>
                          <m:sty m:val="p"/>
                        </m:rPr>
                        <a:rPr lang="en-US" sz="3200" b="0" i="0" smtClean="0">
                          <a:latin typeface="Cambria Math" panose="02040503050406030204" pitchFamily="18" charset="0"/>
                        </a:rPr>
                        <m:t>f</m:t>
                      </m:r>
                      <m:r>
                        <a:rPr lang="en-US" sz="3200" b="0" i="0" smtClean="0">
                          <a:latin typeface="Cambria Math" panose="02040503050406030204" pitchFamily="18" charset="0"/>
                        </a:rPr>
                        <m:t>(</m:t>
                      </m:r>
                      <m:r>
                        <a:rPr lang="en-US" sz="3200" b="1" i="0" smtClean="0">
                          <a:solidFill>
                            <a:srgbClr val="C00000"/>
                          </a:solidFill>
                          <a:latin typeface="Cambria Math" panose="02040503050406030204" pitchFamily="18" charset="0"/>
                        </a:rPr>
                        <m:t>𝚪</m:t>
                      </m:r>
                      <m:r>
                        <a:rPr lang="en-US" sz="3200" b="0" i="1" smtClean="0">
                          <a:latin typeface="Cambria Math" panose="02040503050406030204" pitchFamily="18" charset="0"/>
                        </a:rPr>
                        <m:t>, </m:t>
                      </m:r>
                      <m:sSub>
                        <m:sSubPr>
                          <m:ctrlPr>
                            <a:rPr lang="en-US" sz="3200" b="1" i="1" smtClean="0">
                              <a:solidFill>
                                <a:srgbClr val="C00000"/>
                              </a:solidFill>
                              <a:latin typeface="Cambria Math" panose="02040503050406030204" pitchFamily="18" charset="0"/>
                            </a:rPr>
                          </m:ctrlPr>
                        </m:sSubPr>
                        <m:e>
                          <m:r>
                            <a:rPr lang="en-US" sz="3200" b="1" i="0" smtClean="0">
                              <a:solidFill>
                                <a:srgbClr val="C00000"/>
                              </a:solidFill>
                              <a:latin typeface="Cambria Math" panose="02040503050406030204" pitchFamily="18" charset="0"/>
                            </a:rPr>
                            <m:t>𝛀</m:t>
                          </m:r>
                        </m:e>
                        <m:sub>
                          <m:r>
                            <a:rPr lang="en-US" sz="3200" b="1" i="1" smtClean="0">
                              <a:solidFill>
                                <a:srgbClr val="C00000"/>
                              </a:solidFill>
                              <a:latin typeface="Cambria Math" panose="02040503050406030204" pitchFamily="18" charset="0"/>
                            </a:rPr>
                            <m:t>𝟎</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𝜅</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 )</m:t>
                      </m:r>
                    </m:oMath>
                  </m:oMathPara>
                </a14:m>
                <a:endParaRPr lang="en-US" sz="3200" dirty="0"/>
              </a:p>
            </p:txBody>
          </p:sp>
        </mc:Choice>
        <mc:Fallback xmlns="">
          <p:sp>
            <p:nvSpPr>
              <p:cNvPr id="20" name="TextBox 19">
                <a:extLst>
                  <a:ext uri="{FF2B5EF4-FFF2-40B4-BE49-F238E27FC236}">
                    <a16:creationId xmlns:a16="http://schemas.microsoft.com/office/drawing/2014/main" id="{C6FBD80A-D1ED-DA44-8E08-03CB48771B54}"/>
                  </a:ext>
                </a:extLst>
              </p:cNvPr>
              <p:cNvSpPr txBox="1">
                <a:spLocks noRot="1" noChangeAspect="1" noMove="1" noResize="1" noEditPoints="1" noAdjustHandles="1" noChangeArrowheads="1" noChangeShapeType="1" noTextEdit="1"/>
              </p:cNvSpPr>
              <p:nvPr/>
            </p:nvSpPr>
            <p:spPr>
              <a:xfrm>
                <a:off x="4514909" y="5732598"/>
                <a:ext cx="2886037" cy="492443"/>
              </a:xfrm>
              <a:prstGeom prst="rect">
                <a:avLst/>
              </a:prstGeom>
              <a:blipFill>
                <a:blip r:embed="rId8"/>
                <a:stretch>
                  <a:fillRect l="-1316" t="-5000" r="-3947" b="-35000"/>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F48E0F6-E729-7E43-B2C6-3899EEB30052}"/>
              </a:ext>
            </a:extLst>
          </p:cNvPr>
          <p:cNvPicPr>
            <a:picLocks noChangeAspect="1"/>
          </p:cNvPicPr>
          <p:nvPr/>
        </p:nvPicPr>
        <p:blipFill>
          <a:blip r:embed="rId9"/>
          <a:stretch>
            <a:fillRect/>
          </a:stretch>
        </p:blipFill>
        <p:spPr>
          <a:xfrm>
            <a:off x="7239000" y="1810438"/>
            <a:ext cx="1600200" cy="1687240"/>
          </a:xfrm>
          <a:prstGeom prst="rect">
            <a:avLst/>
          </a:prstGeom>
        </p:spPr>
      </p:pic>
      <p:sp>
        <p:nvSpPr>
          <p:cNvPr id="22" name="TextBox 21">
            <a:extLst>
              <a:ext uri="{FF2B5EF4-FFF2-40B4-BE49-F238E27FC236}">
                <a16:creationId xmlns:a16="http://schemas.microsoft.com/office/drawing/2014/main" id="{28A51456-69EB-EB40-9935-B0461AFD5EA2}"/>
              </a:ext>
            </a:extLst>
          </p:cNvPr>
          <p:cNvSpPr txBox="1"/>
          <p:nvPr/>
        </p:nvSpPr>
        <p:spPr>
          <a:xfrm>
            <a:off x="7315200" y="3650906"/>
            <a:ext cx="1600200" cy="369332"/>
          </a:xfrm>
          <a:prstGeom prst="rect">
            <a:avLst/>
          </a:prstGeom>
          <a:noFill/>
        </p:spPr>
        <p:txBody>
          <a:bodyPr wrap="square" rtlCol="0">
            <a:spAutoFit/>
          </a:bodyPr>
          <a:lstStyle/>
          <a:p>
            <a:r>
              <a:rPr lang="en-US" b="1" dirty="0"/>
              <a:t>k + k’ = k’’ + G</a:t>
            </a:r>
          </a:p>
        </p:txBody>
      </p:sp>
      <p:sp>
        <p:nvSpPr>
          <p:cNvPr id="25" name="Rectangle 24">
            <a:extLst>
              <a:ext uri="{FF2B5EF4-FFF2-40B4-BE49-F238E27FC236}">
                <a16:creationId xmlns:a16="http://schemas.microsoft.com/office/drawing/2014/main" id="{E88E2642-0FEC-FC43-AAB5-0405BC10E2AB}"/>
              </a:ext>
            </a:extLst>
          </p:cNvPr>
          <p:cNvSpPr/>
          <p:nvPr/>
        </p:nvSpPr>
        <p:spPr>
          <a:xfrm>
            <a:off x="5719982" y="6409770"/>
            <a:ext cx="4572000" cy="338554"/>
          </a:xfrm>
          <a:prstGeom prst="rect">
            <a:avLst/>
          </a:prstGeom>
        </p:spPr>
        <p:txBody>
          <a:bodyPr>
            <a:spAutoFit/>
          </a:bodyPr>
          <a:lstStyle/>
          <a:p>
            <a:pPr marL="406400" indent="-406400"/>
            <a:r>
              <a:rPr lang="en-US" sz="1600" dirty="0" err="1">
                <a:solidFill>
                  <a:schemeClr val="bg1">
                    <a:lumMod val="65000"/>
                  </a:schemeClr>
                </a:solidFill>
              </a:rPr>
              <a:t>Klemens</a:t>
            </a:r>
            <a:r>
              <a:rPr lang="en-US" sz="1600" dirty="0">
                <a:solidFill>
                  <a:schemeClr val="bg1">
                    <a:lumMod val="65000"/>
                  </a:schemeClr>
                </a:solidFill>
              </a:rPr>
              <a:t>, P. </a:t>
            </a:r>
            <a:r>
              <a:rPr lang="en-US" sz="1600" i="1" dirty="0">
                <a:solidFill>
                  <a:schemeClr val="bg1">
                    <a:lumMod val="65000"/>
                  </a:schemeClr>
                </a:solidFill>
              </a:rPr>
              <a:t>Phys. Rev.</a:t>
            </a:r>
            <a:r>
              <a:rPr lang="en-US" sz="1600" dirty="0">
                <a:solidFill>
                  <a:schemeClr val="bg1">
                    <a:lumMod val="65000"/>
                  </a:schemeClr>
                </a:solidFill>
              </a:rPr>
              <a:t> </a:t>
            </a:r>
            <a:r>
              <a:rPr lang="en-US" sz="1600" b="1" dirty="0">
                <a:solidFill>
                  <a:schemeClr val="bg1">
                    <a:lumMod val="65000"/>
                  </a:schemeClr>
                </a:solidFill>
              </a:rPr>
              <a:t>119</a:t>
            </a:r>
            <a:r>
              <a:rPr lang="en-US" sz="1600" dirty="0">
                <a:solidFill>
                  <a:schemeClr val="bg1">
                    <a:lumMod val="65000"/>
                  </a:schemeClr>
                </a:solidFill>
              </a:rPr>
              <a:t>, (1960).</a:t>
            </a:r>
            <a:endParaRPr lang="en-US" sz="1600" dirty="0">
              <a:solidFill>
                <a:schemeClr val="bg1">
                  <a:lumMod val="65000"/>
                </a:schemeClr>
              </a:solidFill>
              <a:effectLst/>
            </a:endParaRPr>
          </a:p>
        </p:txBody>
      </p:sp>
      <p:sp>
        <p:nvSpPr>
          <p:cNvPr id="31" name="TextBox 30">
            <a:extLst>
              <a:ext uri="{FF2B5EF4-FFF2-40B4-BE49-F238E27FC236}">
                <a16:creationId xmlns:a16="http://schemas.microsoft.com/office/drawing/2014/main" id="{3399B8A8-8777-5147-91D7-FCCBB3DCB75F}"/>
              </a:ext>
            </a:extLst>
          </p:cNvPr>
          <p:cNvSpPr txBox="1"/>
          <p:nvPr/>
        </p:nvSpPr>
        <p:spPr>
          <a:xfrm>
            <a:off x="2432243" y="5794153"/>
            <a:ext cx="2122409" cy="369332"/>
          </a:xfrm>
          <a:prstGeom prst="rect">
            <a:avLst/>
          </a:prstGeom>
          <a:noFill/>
        </p:spPr>
        <p:txBody>
          <a:bodyPr wrap="square" rtlCol="0">
            <a:spAutoFit/>
          </a:bodyPr>
          <a:lstStyle/>
          <a:p>
            <a:r>
              <a:rPr lang="en-US" dirty="0">
                <a:solidFill>
                  <a:srgbClr val="6600FF"/>
                </a:solidFill>
              </a:rPr>
              <a:t>Disorder parameter:</a:t>
            </a:r>
          </a:p>
        </p:txBody>
      </p:sp>
      <p:pic>
        <p:nvPicPr>
          <p:cNvPr id="23" name="Picture 22">
            <a:extLst>
              <a:ext uri="{FF2B5EF4-FFF2-40B4-BE49-F238E27FC236}">
                <a16:creationId xmlns:a16="http://schemas.microsoft.com/office/drawing/2014/main" id="{B987C2AF-120E-BC44-A757-69169261275D}"/>
              </a:ext>
            </a:extLst>
          </p:cNvPr>
          <p:cNvPicPr>
            <a:picLocks noChangeAspect="1"/>
          </p:cNvPicPr>
          <p:nvPr/>
        </p:nvPicPr>
        <p:blipFill rotWithShape="1">
          <a:blip r:embed="rId10">
            <a:extLst>
              <a:ext uri="{28A0092B-C50C-407E-A947-70E740481C1C}">
                <a14:useLocalDpi xmlns:a14="http://schemas.microsoft.com/office/drawing/2010/main" val="0"/>
              </a:ext>
            </a:extLst>
          </a:blip>
          <a:srcRect l="34167" t="16709" r="3333" b="25151"/>
          <a:stretch/>
        </p:blipFill>
        <p:spPr>
          <a:xfrm>
            <a:off x="157641" y="2438400"/>
            <a:ext cx="2661759" cy="1133990"/>
          </a:xfrm>
          <a:prstGeom prst="rect">
            <a:avLst/>
          </a:prstGeom>
        </p:spPr>
      </p:pic>
      <p:cxnSp>
        <p:nvCxnSpPr>
          <p:cNvPr id="9" name="Straight Arrow Connector 8">
            <a:extLst>
              <a:ext uri="{FF2B5EF4-FFF2-40B4-BE49-F238E27FC236}">
                <a16:creationId xmlns:a16="http://schemas.microsoft.com/office/drawing/2014/main" id="{2B054588-1FFA-E542-A485-050D5D02E63E}"/>
              </a:ext>
            </a:extLst>
          </p:cNvPr>
          <p:cNvCxnSpPr>
            <a:cxnSpLocks/>
          </p:cNvCxnSpPr>
          <p:nvPr/>
        </p:nvCxnSpPr>
        <p:spPr>
          <a:xfrm>
            <a:off x="6934200" y="3352800"/>
            <a:ext cx="0" cy="838200"/>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4B4DF81-8B15-7E49-BF69-4EF4DDEF6B0E}"/>
              </a:ext>
            </a:extLst>
          </p:cNvPr>
          <p:cNvPicPr>
            <a:picLocks noChangeAspect="1"/>
          </p:cNvPicPr>
          <p:nvPr/>
        </p:nvPicPr>
        <p:blipFill>
          <a:blip r:embed="rId11"/>
          <a:stretch>
            <a:fillRect/>
          </a:stretch>
        </p:blipFill>
        <p:spPr>
          <a:xfrm>
            <a:off x="1279720" y="632959"/>
            <a:ext cx="6679810" cy="4914910"/>
          </a:xfrm>
          <a:prstGeom prst="rect">
            <a:avLst/>
          </a:prstGeom>
          <a:ln w="41275">
            <a:solidFill>
              <a:schemeClr val="tx1"/>
            </a:solidFill>
          </a:ln>
        </p:spPr>
      </p:pic>
    </p:spTree>
    <p:extLst>
      <p:ext uri="{BB962C8B-B14F-4D97-AF65-F5344CB8AC3E}">
        <p14:creationId xmlns:p14="http://schemas.microsoft.com/office/powerpoint/2010/main" val="185663237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8B69E-CF0D-EC43-901B-CA55CDA05A64}"/>
              </a:ext>
            </a:extLst>
          </p:cNvPr>
          <p:cNvSpPr>
            <a:spLocks noGrp="1"/>
          </p:cNvSpPr>
          <p:nvPr>
            <p:ph type="sldNum" sz="quarter" idx="12"/>
          </p:nvPr>
        </p:nvSpPr>
        <p:spPr/>
        <p:txBody>
          <a:bodyPr/>
          <a:lstStyle/>
          <a:p>
            <a:fld id="{0624AEE6-E942-4F5C-A610-97CA4B6B6DBA}" type="slidenum">
              <a:rPr lang="en-US" smtClean="0"/>
              <a:pPr/>
              <a:t>11</a:t>
            </a:fld>
            <a:endParaRPr lang="en-US"/>
          </a:p>
        </p:txBody>
      </p:sp>
      <p:sp>
        <p:nvSpPr>
          <p:cNvPr id="3" name="Text Box 4">
            <a:extLst>
              <a:ext uri="{FF2B5EF4-FFF2-40B4-BE49-F238E27FC236}">
                <a16:creationId xmlns:a16="http://schemas.microsoft.com/office/drawing/2014/main" id="{C25A9592-F0D6-F345-AAB9-AE43595330EC}"/>
              </a:ext>
            </a:extLst>
          </p:cNvPr>
          <p:cNvSpPr txBox="1">
            <a:spLocks noChangeArrowheads="1"/>
          </p:cNvSpPr>
          <p:nvPr/>
        </p:nvSpPr>
        <p:spPr bwMode="auto">
          <a:xfrm>
            <a:off x="-1" y="96645"/>
            <a:ext cx="89154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Two Approximations Discussed for Polyatomic Crystals</a:t>
            </a:r>
          </a:p>
        </p:txBody>
      </p:sp>
      <p:sp>
        <p:nvSpPr>
          <p:cNvPr id="11" name="TextBox 10">
            <a:extLst>
              <a:ext uri="{FF2B5EF4-FFF2-40B4-BE49-F238E27FC236}">
                <a16:creationId xmlns:a16="http://schemas.microsoft.com/office/drawing/2014/main" id="{A5C686BA-7638-7B4B-9103-9DD791D64773}"/>
              </a:ext>
            </a:extLst>
          </p:cNvPr>
          <p:cNvSpPr txBox="1"/>
          <p:nvPr/>
        </p:nvSpPr>
        <p:spPr>
          <a:xfrm>
            <a:off x="228600" y="685800"/>
            <a:ext cx="4310242" cy="2585323"/>
          </a:xfrm>
          <a:prstGeom prst="rect">
            <a:avLst/>
          </a:prstGeom>
          <a:noFill/>
          <a:ln w="31750">
            <a:solidFill>
              <a:schemeClr val="tx2"/>
            </a:solidFill>
            <a:prstDash val="dash"/>
          </a:ln>
        </p:spPr>
        <p:txBody>
          <a:bodyPr wrap="square" rtlCol="0">
            <a:spAutoFit/>
          </a:bodyPr>
          <a:lstStyle/>
          <a:p>
            <a:pPr algn="ctr"/>
            <a:r>
              <a:rPr lang="en-US" dirty="0" err="1"/>
              <a:t>Klemens</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1" name="TextBox 20">
            <a:extLst>
              <a:ext uri="{FF2B5EF4-FFF2-40B4-BE49-F238E27FC236}">
                <a16:creationId xmlns:a16="http://schemas.microsoft.com/office/drawing/2014/main" id="{E3057F64-6B27-604A-985A-C970AE5F308B}"/>
              </a:ext>
            </a:extLst>
          </p:cNvPr>
          <p:cNvSpPr txBox="1"/>
          <p:nvPr/>
        </p:nvSpPr>
        <p:spPr>
          <a:xfrm>
            <a:off x="4648200" y="685800"/>
            <a:ext cx="4310242" cy="2585323"/>
          </a:xfrm>
          <a:prstGeom prst="rect">
            <a:avLst/>
          </a:prstGeom>
          <a:noFill/>
          <a:ln w="31750">
            <a:solidFill>
              <a:schemeClr val="tx2"/>
            </a:solidFill>
            <a:prstDash val="dash"/>
          </a:ln>
        </p:spPr>
        <p:txBody>
          <a:bodyPr wrap="square" rtlCol="0">
            <a:spAutoFit/>
          </a:bodyPr>
          <a:lstStyle/>
          <a:p>
            <a:pPr algn="ctr"/>
            <a:r>
              <a:rPr lang="en-US" dirty="0"/>
              <a:t>Slack</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87DD4CA-2FFD-1C47-8EC4-DA3EFF3752ED}"/>
                  </a:ext>
                </a:extLst>
              </p:cNvPr>
              <p:cNvSpPr txBox="1"/>
              <p:nvPr/>
            </p:nvSpPr>
            <p:spPr>
              <a:xfrm>
                <a:off x="1074129" y="2606898"/>
                <a:ext cx="2881239"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Volume of unit cell</a:t>
                </a:r>
              </a:p>
            </p:txBody>
          </p:sp>
        </mc:Choice>
        <mc:Fallback xmlns="">
          <p:sp>
            <p:nvSpPr>
              <p:cNvPr id="44" name="TextBox 43">
                <a:extLst>
                  <a:ext uri="{FF2B5EF4-FFF2-40B4-BE49-F238E27FC236}">
                    <a16:creationId xmlns:a16="http://schemas.microsoft.com/office/drawing/2014/main" id="{687DD4CA-2FFD-1C47-8EC4-DA3EFF3752ED}"/>
                  </a:ext>
                </a:extLst>
              </p:cNvPr>
              <p:cNvSpPr txBox="1">
                <a:spLocks noRot="1" noChangeAspect="1" noMove="1" noResize="1" noEditPoints="1" noAdjustHandles="1" noChangeArrowheads="1" noChangeShapeType="1" noTextEdit="1"/>
              </p:cNvSpPr>
              <p:nvPr/>
            </p:nvSpPr>
            <p:spPr>
              <a:xfrm>
                <a:off x="1074129" y="2606898"/>
                <a:ext cx="2881239" cy="369332"/>
              </a:xfrm>
              <a:prstGeom prst="rect">
                <a:avLst/>
              </a:prstGeom>
              <a:blipFill>
                <a:blip r:embed="rId3"/>
                <a:stretch>
                  <a:fillRect l="-3524" t="-23333" r="-4846"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2ED6017-8FB8-8145-9AB7-4A7DB25C9F2A}"/>
                  </a:ext>
                </a:extLst>
              </p:cNvPr>
              <p:cNvSpPr txBox="1"/>
              <p:nvPr/>
            </p:nvSpPr>
            <p:spPr>
              <a:xfrm>
                <a:off x="5394092" y="2552325"/>
                <a:ext cx="28812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Avg</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volume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atom</m:t>
                      </m:r>
                    </m:oMath>
                  </m:oMathPara>
                </a14:m>
                <a:endParaRPr lang="en-US" sz="2400" dirty="0"/>
              </a:p>
            </p:txBody>
          </p:sp>
        </mc:Choice>
        <mc:Fallback xmlns="">
          <p:sp>
            <p:nvSpPr>
              <p:cNvPr id="45" name="TextBox 44">
                <a:extLst>
                  <a:ext uri="{FF2B5EF4-FFF2-40B4-BE49-F238E27FC236}">
                    <a16:creationId xmlns:a16="http://schemas.microsoft.com/office/drawing/2014/main" id="{F2ED6017-8FB8-8145-9AB7-4A7DB25C9F2A}"/>
                  </a:ext>
                </a:extLst>
              </p:cNvPr>
              <p:cNvSpPr txBox="1">
                <a:spLocks noRot="1" noChangeAspect="1" noMove="1" noResize="1" noEditPoints="1" noAdjustHandles="1" noChangeArrowheads="1" noChangeShapeType="1" noTextEdit="1"/>
              </p:cNvSpPr>
              <p:nvPr/>
            </p:nvSpPr>
            <p:spPr>
              <a:xfrm>
                <a:off x="5394092" y="2552325"/>
                <a:ext cx="2881239" cy="369332"/>
              </a:xfrm>
              <a:prstGeom prst="rect">
                <a:avLst/>
              </a:prstGeom>
              <a:blipFill>
                <a:blip r:embed="rId4"/>
                <a:stretch>
                  <a:fillRect l="-3509" t="-3333" r="-16228" b="-36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5C9227-DE7E-1541-9D6C-DFC947F94599}"/>
              </a:ext>
            </a:extLst>
          </p:cNvPr>
          <p:cNvPicPr>
            <a:picLocks noChangeAspect="1"/>
          </p:cNvPicPr>
          <p:nvPr/>
        </p:nvPicPr>
        <p:blipFill rotWithShape="1">
          <a:blip r:embed="rId5">
            <a:extLst>
              <a:ext uri="{28A0092B-C50C-407E-A947-70E740481C1C}">
                <a14:useLocalDpi xmlns:a14="http://schemas.microsoft.com/office/drawing/2010/main" val="0"/>
              </a:ext>
            </a:extLst>
          </a:blip>
          <a:srcRect r="52518" b="61486"/>
          <a:stretch/>
        </p:blipFill>
        <p:spPr>
          <a:xfrm>
            <a:off x="533400" y="1187356"/>
            <a:ext cx="3622107" cy="1479644"/>
          </a:xfrm>
          <a:prstGeom prst="rect">
            <a:avLst/>
          </a:prstGeom>
        </p:spPr>
      </p:pic>
      <p:pic>
        <p:nvPicPr>
          <p:cNvPr id="7" name="Picture 6">
            <a:extLst>
              <a:ext uri="{FF2B5EF4-FFF2-40B4-BE49-F238E27FC236}">
                <a16:creationId xmlns:a16="http://schemas.microsoft.com/office/drawing/2014/main" id="{0621D57B-FABD-CE45-9BC3-E51B58D211C4}"/>
              </a:ext>
            </a:extLst>
          </p:cNvPr>
          <p:cNvPicPr>
            <a:picLocks noChangeAspect="1"/>
          </p:cNvPicPr>
          <p:nvPr/>
        </p:nvPicPr>
        <p:blipFill rotWithShape="1">
          <a:blip r:embed="rId5">
            <a:extLst>
              <a:ext uri="{28A0092B-C50C-407E-A947-70E740481C1C}">
                <a14:useLocalDpi xmlns:a14="http://schemas.microsoft.com/office/drawing/2010/main" val="0"/>
              </a:ext>
            </a:extLst>
          </a:blip>
          <a:srcRect l="52138" b="65453"/>
          <a:stretch/>
        </p:blipFill>
        <p:spPr>
          <a:xfrm>
            <a:off x="5009119" y="1193132"/>
            <a:ext cx="3651184" cy="1327243"/>
          </a:xfrm>
          <a:prstGeom prst="rect">
            <a:avLst/>
          </a:prstGeom>
        </p:spPr>
      </p:pic>
      <p:sp>
        <p:nvSpPr>
          <p:cNvPr id="4" name="Rectangle 3">
            <a:extLst>
              <a:ext uri="{FF2B5EF4-FFF2-40B4-BE49-F238E27FC236}">
                <a16:creationId xmlns:a16="http://schemas.microsoft.com/office/drawing/2014/main" id="{14BD7567-0D48-C340-BACE-2412971DCCAD}"/>
              </a:ext>
            </a:extLst>
          </p:cNvPr>
          <p:cNvSpPr/>
          <p:nvPr/>
        </p:nvSpPr>
        <p:spPr>
          <a:xfrm>
            <a:off x="852562" y="1600200"/>
            <a:ext cx="960120" cy="304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480D12-AF3D-F44A-B764-1EBB1E5A136B}"/>
              </a:ext>
            </a:extLst>
          </p:cNvPr>
          <p:cNvSpPr/>
          <p:nvPr/>
        </p:nvSpPr>
        <p:spPr>
          <a:xfrm>
            <a:off x="852560" y="2029564"/>
            <a:ext cx="976239" cy="48503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C2B896-FA9B-AA4E-9221-74FE4A6DD8C2}"/>
              </a:ext>
            </a:extLst>
          </p:cNvPr>
          <p:cNvSpPr/>
          <p:nvPr/>
        </p:nvSpPr>
        <p:spPr>
          <a:xfrm>
            <a:off x="5440680" y="1600200"/>
            <a:ext cx="960120" cy="304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D6B456-CC2C-7B45-9664-382BD5624098}"/>
              </a:ext>
            </a:extLst>
          </p:cNvPr>
          <p:cNvSpPr/>
          <p:nvPr/>
        </p:nvSpPr>
        <p:spPr>
          <a:xfrm>
            <a:off x="5440680" y="2119681"/>
            <a:ext cx="472440" cy="304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510126-BE74-2941-8F68-C0588DAB9B31}"/>
              </a:ext>
            </a:extLst>
          </p:cNvPr>
          <p:cNvSpPr txBox="1"/>
          <p:nvPr/>
        </p:nvSpPr>
        <p:spPr>
          <a:xfrm>
            <a:off x="9601200" y="3575108"/>
            <a:ext cx="1143000" cy="961755"/>
          </a:xfrm>
          <a:prstGeom prst="rect">
            <a:avLst/>
          </a:prstGeom>
          <a:noFill/>
        </p:spPr>
        <p:txBody>
          <a:bodyPr wrap="square" rtlCol="0">
            <a:spAutoFit/>
          </a:bodyPr>
          <a:lstStyle/>
          <a:p>
            <a:endParaRPr lang="en-US" dirty="0"/>
          </a:p>
        </p:txBody>
      </p:sp>
      <p:pic>
        <p:nvPicPr>
          <p:cNvPr id="9" name="Picture 8">
            <a:extLst>
              <a:ext uri="{FF2B5EF4-FFF2-40B4-BE49-F238E27FC236}">
                <a16:creationId xmlns:a16="http://schemas.microsoft.com/office/drawing/2014/main" id="{FDB9D864-6EAE-2D45-BEBB-3DED777E0215}"/>
              </a:ext>
            </a:extLst>
          </p:cNvPr>
          <p:cNvPicPr>
            <a:picLocks noChangeAspect="1"/>
          </p:cNvPicPr>
          <p:nvPr/>
        </p:nvPicPr>
        <p:blipFill>
          <a:blip r:embed="rId6"/>
          <a:stretch>
            <a:fillRect/>
          </a:stretch>
        </p:blipFill>
        <p:spPr>
          <a:xfrm>
            <a:off x="990600" y="3363422"/>
            <a:ext cx="3155156" cy="1905000"/>
          </a:xfrm>
          <a:prstGeom prst="rect">
            <a:avLst/>
          </a:prstGeom>
        </p:spPr>
      </p:pic>
      <p:pic>
        <p:nvPicPr>
          <p:cNvPr id="29" name="Picture 28">
            <a:extLst>
              <a:ext uri="{FF2B5EF4-FFF2-40B4-BE49-F238E27FC236}">
                <a16:creationId xmlns:a16="http://schemas.microsoft.com/office/drawing/2014/main" id="{72A63FEE-68EC-A84D-A710-9196C405A2F5}"/>
              </a:ext>
            </a:extLst>
          </p:cNvPr>
          <p:cNvPicPr>
            <a:picLocks noChangeAspect="1"/>
          </p:cNvPicPr>
          <p:nvPr/>
        </p:nvPicPr>
        <p:blipFill>
          <a:blip r:embed="rId7"/>
          <a:stretch>
            <a:fillRect/>
          </a:stretch>
        </p:blipFill>
        <p:spPr>
          <a:xfrm>
            <a:off x="5791200" y="3683967"/>
            <a:ext cx="2342634" cy="1044197"/>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AE8F45C-4926-C74E-ABAF-58292D08CC75}"/>
                  </a:ext>
                </a:extLst>
              </p:cNvPr>
              <p:cNvSpPr txBox="1"/>
              <p:nvPr/>
            </p:nvSpPr>
            <p:spPr>
              <a:xfrm>
                <a:off x="3343774" y="5281674"/>
                <a:ext cx="2897653" cy="104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Γ</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𝑛</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𝑛</m:t>
                              </m:r>
                            </m:sub>
                          </m:sSub>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𝑀</m:t>
                                          </m:r>
                                        </m:e>
                                      </m:bar>
                                    </m:e>
                                  </m:d>
                                </m:e>
                                <m:sup>
                                  <m:r>
                                    <a:rPr lang="en-US" sz="2400" b="0" i="1" smtClean="0">
                                      <a:latin typeface="Cambria Math" panose="02040503050406030204" pitchFamily="18" charset="0"/>
                                    </a:rPr>
                                    <m:t>2</m:t>
                                  </m:r>
                                </m:sup>
                              </m:sSup>
                            </m:num>
                            <m:den>
                              <m:sSup>
                                <m:sSupPr>
                                  <m:ctrlPr>
                                    <a:rPr lang="en-US" sz="2400" b="0" i="1" smtClean="0">
                                      <a:latin typeface="Cambria Math" panose="02040503050406030204" pitchFamily="18" charset="0"/>
                                    </a:rPr>
                                  </m:ctrlPr>
                                </m:sSupPr>
                                <m:e>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𝑀</m:t>
                                      </m:r>
                                    </m:e>
                                  </m:bar>
                                </m:e>
                                <m:sup>
                                  <m:r>
                                    <a:rPr lang="en-US" sz="2400" b="0" i="1" smtClean="0">
                                      <a:latin typeface="Cambria Math" panose="02040503050406030204" pitchFamily="18" charset="0"/>
                                    </a:rPr>
                                    <m:t>2</m:t>
                                  </m:r>
                                </m:sup>
                              </m:sSup>
                            </m:den>
                          </m:f>
                        </m:e>
                      </m:nary>
                    </m:oMath>
                  </m:oMathPara>
                </a14:m>
                <a:endParaRPr lang="en-US" sz="2400" dirty="0"/>
              </a:p>
            </p:txBody>
          </p:sp>
        </mc:Choice>
        <mc:Fallback xmlns="">
          <p:sp>
            <p:nvSpPr>
              <p:cNvPr id="33" name="TextBox 32">
                <a:extLst>
                  <a:ext uri="{FF2B5EF4-FFF2-40B4-BE49-F238E27FC236}">
                    <a16:creationId xmlns:a16="http://schemas.microsoft.com/office/drawing/2014/main" id="{3AE8F45C-4926-C74E-ABAF-58292D08CC75}"/>
                  </a:ext>
                </a:extLst>
              </p:cNvPr>
              <p:cNvSpPr txBox="1">
                <a:spLocks noRot="1" noChangeAspect="1" noMove="1" noResize="1" noEditPoints="1" noAdjustHandles="1" noChangeArrowheads="1" noChangeShapeType="1" noTextEdit="1"/>
              </p:cNvSpPr>
              <p:nvPr/>
            </p:nvSpPr>
            <p:spPr>
              <a:xfrm>
                <a:off x="3343774" y="5281674"/>
                <a:ext cx="2897653" cy="1044197"/>
              </a:xfrm>
              <a:prstGeom prst="rect">
                <a:avLst/>
              </a:prstGeom>
              <a:blipFill>
                <a:blip r:embed="rId8"/>
                <a:stretch>
                  <a:fillRect l="-19214" t="-113253" r="-437" b="-17590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00AA217-7ACD-DC44-BBFA-C844274285D9}"/>
              </a:ext>
            </a:extLst>
          </p:cNvPr>
          <p:cNvSpPr txBox="1"/>
          <p:nvPr/>
        </p:nvSpPr>
        <p:spPr>
          <a:xfrm rot="-5400000">
            <a:off x="-580844" y="3953233"/>
            <a:ext cx="1905001" cy="646331"/>
          </a:xfrm>
          <a:prstGeom prst="rect">
            <a:avLst/>
          </a:prstGeom>
          <a:noFill/>
        </p:spPr>
        <p:txBody>
          <a:bodyPr wrap="square" rtlCol="0">
            <a:spAutoFit/>
          </a:bodyPr>
          <a:lstStyle/>
          <a:p>
            <a:pPr algn="ctr"/>
            <a:r>
              <a:rPr lang="en-US" dirty="0">
                <a:solidFill>
                  <a:srgbClr val="6600FF"/>
                </a:solidFill>
              </a:rPr>
              <a:t>Defect Microstates:</a:t>
            </a:r>
          </a:p>
        </p:txBody>
      </p:sp>
    </p:spTree>
    <p:extLst>
      <p:ext uri="{BB962C8B-B14F-4D97-AF65-F5344CB8AC3E}">
        <p14:creationId xmlns:p14="http://schemas.microsoft.com/office/powerpoint/2010/main" val="323465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3"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8B69E-CF0D-EC43-901B-CA55CDA05A64}"/>
              </a:ext>
            </a:extLst>
          </p:cNvPr>
          <p:cNvSpPr>
            <a:spLocks noGrp="1"/>
          </p:cNvSpPr>
          <p:nvPr>
            <p:ph type="sldNum" sz="quarter" idx="12"/>
          </p:nvPr>
        </p:nvSpPr>
        <p:spPr/>
        <p:txBody>
          <a:bodyPr/>
          <a:lstStyle/>
          <a:p>
            <a:fld id="{0624AEE6-E942-4F5C-A610-97CA4B6B6DBA}" type="slidenum">
              <a:rPr lang="en-US" smtClean="0"/>
              <a:pPr/>
              <a:t>12</a:t>
            </a:fld>
            <a:endParaRPr lang="en-US"/>
          </a:p>
        </p:txBody>
      </p:sp>
      <p:sp>
        <p:nvSpPr>
          <p:cNvPr id="3" name="Text Box 4">
            <a:extLst>
              <a:ext uri="{FF2B5EF4-FFF2-40B4-BE49-F238E27FC236}">
                <a16:creationId xmlns:a16="http://schemas.microsoft.com/office/drawing/2014/main" id="{C25A9592-F0D6-F345-AAB9-AE43595330EC}"/>
              </a:ext>
            </a:extLst>
          </p:cNvPr>
          <p:cNvSpPr txBox="1">
            <a:spLocks noChangeArrowheads="1"/>
          </p:cNvSpPr>
          <p:nvPr/>
        </p:nvSpPr>
        <p:spPr bwMode="auto">
          <a:xfrm>
            <a:off x="-1" y="96645"/>
            <a:ext cx="89154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Recommended Treatment of Point Defect Scattering</a:t>
            </a:r>
          </a:p>
        </p:txBody>
      </p:sp>
      <p:pic>
        <p:nvPicPr>
          <p:cNvPr id="16" name="Picture 15">
            <a:extLst>
              <a:ext uri="{FF2B5EF4-FFF2-40B4-BE49-F238E27FC236}">
                <a16:creationId xmlns:a16="http://schemas.microsoft.com/office/drawing/2014/main" id="{52BA7BAA-5640-B041-9342-BA6394070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555" y="1461922"/>
            <a:ext cx="3657600" cy="1317429"/>
          </a:xfrm>
          <a:prstGeom prst="rect">
            <a:avLst/>
          </a:prstGeom>
        </p:spPr>
      </p:pic>
      <p:cxnSp>
        <p:nvCxnSpPr>
          <p:cNvPr id="14" name="Straight Arrow Connector 13">
            <a:extLst>
              <a:ext uri="{FF2B5EF4-FFF2-40B4-BE49-F238E27FC236}">
                <a16:creationId xmlns:a16="http://schemas.microsoft.com/office/drawing/2014/main" id="{A2723712-7748-E549-A86A-F0D552CE4098}"/>
              </a:ext>
            </a:extLst>
          </p:cNvPr>
          <p:cNvCxnSpPr/>
          <p:nvPr/>
        </p:nvCxnSpPr>
        <p:spPr>
          <a:xfrm flipV="1">
            <a:off x="4795155" y="1461922"/>
            <a:ext cx="838200" cy="29067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817ED-C0B1-A24A-9DB5-5A860DFE97C6}"/>
              </a:ext>
            </a:extLst>
          </p:cNvPr>
          <p:cNvCxnSpPr>
            <a:cxnSpLocks/>
          </p:cNvCxnSpPr>
          <p:nvPr/>
        </p:nvCxnSpPr>
        <p:spPr>
          <a:xfrm>
            <a:off x="4846862" y="2406728"/>
            <a:ext cx="952498" cy="21563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7DF1165-CCA0-0141-88EC-4F3B08EBA700}"/>
              </a:ext>
            </a:extLst>
          </p:cNvPr>
          <p:cNvSpPr txBox="1"/>
          <p:nvPr/>
        </p:nvSpPr>
        <p:spPr>
          <a:xfrm>
            <a:off x="5646960" y="1143000"/>
            <a:ext cx="2196195" cy="707886"/>
          </a:xfrm>
          <a:prstGeom prst="rect">
            <a:avLst/>
          </a:prstGeom>
          <a:noFill/>
        </p:spPr>
        <p:txBody>
          <a:bodyPr wrap="square" rtlCol="0">
            <a:spAutoFit/>
          </a:bodyPr>
          <a:lstStyle/>
          <a:p>
            <a:r>
              <a:rPr lang="en-US" sz="2000" b="1" dirty="0">
                <a:solidFill>
                  <a:srgbClr val="6600FF"/>
                </a:solidFill>
              </a:rPr>
              <a:t>Atomically averaged variance</a:t>
            </a:r>
          </a:p>
        </p:txBody>
      </p:sp>
      <p:sp>
        <p:nvSpPr>
          <p:cNvPr id="30" name="TextBox 29">
            <a:extLst>
              <a:ext uri="{FF2B5EF4-FFF2-40B4-BE49-F238E27FC236}">
                <a16:creationId xmlns:a16="http://schemas.microsoft.com/office/drawing/2014/main" id="{3DF156FA-84B6-7B49-8442-EF138B6AF600}"/>
              </a:ext>
            </a:extLst>
          </p:cNvPr>
          <p:cNvSpPr txBox="1"/>
          <p:nvPr/>
        </p:nvSpPr>
        <p:spPr>
          <a:xfrm>
            <a:off x="6014355" y="2390528"/>
            <a:ext cx="2196195" cy="457200"/>
          </a:xfrm>
          <a:prstGeom prst="rect">
            <a:avLst/>
          </a:prstGeom>
          <a:noFill/>
        </p:spPr>
        <p:txBody>
          <a:bodyPr wrap="square" rtlCol="0">
            <a:spAutoFit/>
          </a:bodyPr>
          <a:lstStyle/>
          <a:p>
            <a:endParaRPr lang="en-US" dirty="0"/>
          </a:p>
        </p:txBody>
      </p:sp>
      <p:sp>
        <p:nvSpPr>
          <p:cNvPr id="31" name="TextBox 30">
            <a:extLst>
              <a:ext uri="{FF2B5EF4-FFF2-40B4-BE49-F238E27FC236}">
                <a16:creationId xmlns:a16="http://schemas.microsoft.com/office/drawing/2014/main" id="{1533D0EE-702E-AA4D-A7AD-387883DB88B9}"/>
              </a:ext>
            </a:extLst>
          </p:cNvPr>
          <p:cNvSpPr txBox="1"/>
          <p:nvPr/>
        </p:nvSpPr>
        <p:spPr>
          <a:xfrm>
            <a:off x="5881005" y="2410019"/>
            <a:ext cx="2958195" cy="707886"/>
          </a:xfrm>
          <a:prstGeom prst="rect">
            <a:avLst/>
          </a:prstGeom>
          <a:noFill/>
        </p:spPr>
        <p:txBody>
          <a:bodyPr wrap="square" rtlCol="0">
            <a:spAutoFit/>
          </a:bodyPr>
          <a:lstStyle/>
          <a:p>
            <a:r>
              <a:rPr lang="en-US" sz="2000" b="1" dirty="0">
                <a:solidFill>
                  <a:srgbClr val="6600FF"/>
                </a:solidFill>
              </a:rPr>
              <a:t>Atomically averaged quantity, squared</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51DBFC8-E563-2940-8909-CC4EF2DA5BA7}"/>
                  </a:ext>
                </a:extLst>
              </p:cNvPr>
              <p:cNvSpPr txBox="1"/>
              <p:nvPr/>
            </p:nvSpPr>
            <p:spPr>
              <a:xfrm>
                <a:off x="2441872" y="3513166"/>
                <a:ext cx="28812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850C0"/>
                              </a:solidFill>
                              <a:latin typeface="Cambria Math" panose="02040503050406030204" pitchFamily="18" charset="0"/>
                            </a:rPr>
                          </m:ctrlPr>
                        </m:sSubPr>
                        <m:e>
                          <m:r>
                            <m:rPr>
                              <m:sty m:val="p"/>
                            </m:rPr>
                            <a:rPr lang="en-US" sz="2400" b="0" i="0" smtClean="0">
                              <a:solidFill>
                                <a:srgbClr val="0850C0"/>
                              </a:solidFill>
                              <a:latin typeface="Cambria Math" panose="02040503050406030204" pitchFamily="18" charset="0"/>
                            </a:rPr>
                            <m:t>Ω</m:t>
                          </m:r>
                        </m:e>
                        <m:sub>
                          <m:r>
                            <a:rPr lang="en-US" sz="2400" b="0" i="1" smtClean="0">
                              <a:solidFill>
                                <a:srgbClr val="0850C0"/>
                              </a:solidFill>
                              <a:latin typeface="Cambria Math" panose="02040503050406030204" pitchFamily="18" charset="0"/>
                            </a:rPr>
                            <m:t>0</m:t>
                          </m:r>
                        </m:sub>
                      </m:sSub>
                      <m:r>
                        <a:rPr lang="en-US" sz="2400" b="0" i="1" smtClean="0">
                          <a:solidFill>
                            <a:srgbClr val="0850C0"/>
                          </a:solidFill>
                          <a:latin typeface="Cambria Math" panose="02040503050406030204" pitchFamily="18" charset="0"/>
                        </a:rPr>
                        <m:t>:</m:t>
                      </m:r>
                      <m:r>
                        <m:rPr>
                          <m:sty m:val="p"/>
                        </m:rPr>
                        <a:rPr lang="en-US" sz="2400" b="0" i="0" smtClean="0">
                          <a:solidFill>
                            <a:srgbClr val="0850C0"/>
                          </a:solidFill>
                          <a:latin typeface="Cambria Math" panose="02040503050406030204" pitchFamily="18" charset="0"/>
                        </a:rPr>
                        <m:t>Avg</m:t>
                      </m:r>
                      <m:r>
                        <a:rPr lang="en-US" sz="2400" b="0" i="0" smtClean="0">
                          <a:solidFill>
                            <a:srgbClr val="0850C0"/>
                          </a:solidFill>
                          <a:latin typeface="Cambria Math" panose="02040503050406030204" pitchFamily="18" charset="0"/>
                        </a:rPr>
                        <m:t>. </m:t>
                      </m:r>
                      <m:r>
                        <m:rPr>
                          <m:sty m:val="p"/>
                        </m:rPr>
                        <a:rPr lang="en-US" sz="2400" b="0" i="0" smtClean="0">
                          <a:solidFill>
                            <a:srgbClr val="0850C0"/>
                          </a:solidFill>
                          <a:latin typeface="Cambria Math" panose="02040503050406030204" pitchFamily="18" charset="0"/>
                        </a:rPr>
                        <m:t>volume</m:t>
                      </m:r>
                      <m:r>
                        <a:rPr lang="en-US" sz="2400" b="0" i="0" smtClean="0">
                          <a:solidFill>
                            <a:srgbClr val="0850C0"/>
                          </a:solidFill>
                          <a:latin typeface="Cambria Math" panose="02040503050406030204" pitchFamily="18" charset="0"/>
                        </a:rPr>
                        <m:t> </m:t>
                      </m:r>
                      <m:r>
                        <m:rPr>
                          <m:sty m:val="p"/>
                        </m:rPr>
                        <a:rPr lang="en-US" sz="2400" b="0" i="0" smtClean="0">
                          <a:solidFill>
                            <a:srgbClr val="0850C0"/>
                          </a:solidFill>
                          <a:latin typeface="Cambria Math" panose="02040503050406030204" pitchFamily="18" charset="0"/>
                        </a:rPr>
                        <m:t>per</m:t>
                      </m:r>
                      <m:r>
                        <a:rPr lang="en-US" sz="2400" b="0" i="0" smtClean="0">
                          <a:solidFill>
                            <a:srgbClr val="0850C0"/>
                          </a:solidFill>
                          <a:latin typeface="Cambria Math" panose="02040503050406030204" pitchFamily="18" charset="0"/>
                        </a:rPr>
                        <m:t> </m:t>
                      </m:r>
                      <m:r>
                        <m:rPr>
                          <m:sty m:val="p"/>
                        </m:rPr>
                        <a:rPr lang="en-US" sz="2400" b="0" i="0" smtClean="0">
                          <a:solidFill>
                            <a:srgbClr val="0850C0"/>
                          </a:solidFill>
                          <a:latin typeface="Cambria Math" panose="02040503050406030204" pitchFamily="18" charset="0"/>
                        </a:rPr>
                        <m:t>atom</m:t>
                      </m:r>
                      <m:r>
                        <a:rPr lang="en-US" sz="2400" b="0" i="0" smtClean="0">
                          <a:solidFill>
                            <a:srgbClr val="0850C0"/>
                          </a:solidFill>
                          <a:latin typeface="Cambria Math" panose="02040503050406030204" pitchFamily="18" charset="0"/>
                        </a:rPr>
                        <m:t> (</m:t>
                      </m:r>
                      <m:sSub>
                        <m:sSubPr>
                          <m:ctrlPr>
                            <a:rPr lang="en-US" sz="2400" b="0" i="1" smtClean="0">
                              <a:solidFill>
                                <a:srgbClr val="0850C0"/>
                              </a:solidFill>
                              <a:latin typeface="Cambria Math" panose="02040503050406030204" pitchFamily="18" charset="0"/>
                            </a:rPr>
                          </m:ctrlPr>
                        </m:sSubPr>
                        <m:e>
                          <m:r>
                            <m:rPr>
                              <m:sty m:val="p"/>
                            </m:rPr>
                            <a:rPr lang="en-US" sz="2400" b="0" i="0" smtClean="0">
                              <a:solidFill>
                                <a:srgbClr val="0850C0"/>
                              </a:solidFill>
                              <a:latin typeface="Cambria Math" panose="02040503050406030204" pitchFamily="18" charset="0"/>
                            </a:rPr>
                            <m:t>V</m:t>
                          </m:r>
                        </m:e>
                        <m:sub>
                          <m:r>
                            <m:rPr>
                              <m:sty m:val="p"/>
                            </m:rPr>
                            <a:rPr lang="en-US" sz="2400" b="0" i="0" smtClean="0">
                              <a:solidFill>
                                <a:srgbClr val="0850C0"/>
                              </a:solidFill>
                              <a:latin typeface="Cambria Math" panose="02040503050406030204" pitchFamily="18" charset="0"/>
                            </a:rPr>
                            <m:t>at</m:t>
                          </m:r>
                        </m:sub>
                      </m:sSub>
                      <m:r>
                        <a:rPr lang="en-US" sz="2400" b="0" i="0" smtClean="0">
                          <a:solidFill>
                            <a:srgbClr val="0850C0"/>
                          </a:solidFill>
                          <a:latin typeface="Cambria Math" panose="02040503050406030204" pitchFamily="18" charset="0"/>
                        </a:rPr>
                        <m:t>)</m:t>
                      </m:r>
                    </m:oMath>
                  </m:oMathPara>
                </a14:m>
                <a:endParaRPr lang="en-US" sz="2400" dirty="0">
                  <a:solidFill>
                    <a:srgbClr val="0850C0"/>
                  </a:solidFill>
                </a:endParaRPr>
              </a:p>
            </p:txBody>
          </p:sp>
        </mc:Choice>
        <mc:Fallback xmlns="">
          <p:sp>
            <p:nvSpPr>
              <p:cNvPr id="32" name="TextBox 31">
                <a:extLst>
                  <a:ext uri="{FF2B5EF4-FFF2-40B4-BE49-F238E27FC236}">
                    <a16:creationId xmlns:a16="http://schemas.microsoft.com/office/drawing/2014/main" id="{351DBFC8-E563-2940-8909-CC4EF2DA5BA7}"/>
                  </a:ext>
                </a:extLst>
              </p:cNvPr>
              <p:cNvSpPr txBox="1">
                <a:spLocks noRot="1" noChangeAspect="1" noMove="1" noResize="1" noEditPoints="1" noAdjustHandles="1" noChangeArrowheads="1" noChangeShapeType="1" noTextEdit="1"/>
              </p:cNvSpPr>
              <p:nvPr/>
            </p:nvSpPr>
            <p:spPr>
              <a:xfrm>
                <a:off x="2441872" y="3513166"/>
                <a:ext cx="2881239" cy="369332"/>
              </a:xfrm>
              <a:prstGeom prst="rect">
                <a:avLst/>
              </a:prstGeom>
              <a:blipFill>
                <a:blip r:embed="rId4"/>
                <a:stretch>
                  <a:fillRect l="-3965" t="-6667" r="-42731"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D9FCF2-B1A4-5C4E-A4ED-34F7B2490650}"/>
                  </a:ext>
                </a:extLst>
              </p:cNvPr>
              <p:cNvSpPr txBox="1"/>
              <p:nvPr/>
            </p:nvSpPr>
            <p:spPr>
              <a:xfrm>
                <a:off x="1480455" y="4959295"/>
                <a:ext cx="6629400" cy="954107"/>
              </a:xfrm>
              <a:prstGeom prst="rect">
                <a:avLst/>
              </a:prstGeom>
              <a:noFill/>
              <a:ln w="25400">
                <a:solidFill>
                  <a:srgbClr val="C00000"/>
                </a:solidFill>
              </a:ln>
            </p:spPr>
            <p:txBody>
              <a:bodyPr wrap="square" rtlCol="0">
                <a:spAutoFit/>
              </a:bodyPr>
              <a:lstStyle/>
              <a:p>
                <a:pPr algn="ctr"/>
                <a:r>
                  <a:rPr lang="en-US" sz="2800" b="1" dirty="0"/>
                  <a:t>Literature shows common inappropriate assignment of </a:t>
                </a:r>
                <a14:m>
                  <m:oMath xmlns:m="http://schemas.openxmlformats.org/officeDocument/2006/math">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𝛀</m:t>
                        </m:r>
                      </m:e>
                      <m:sub>
                        <m:r>
                          <a:rPr lang="en-US" sz="2800" b="1" i="1" smtClean="0">
                            <a:latin typeface="Cambria Math" panose="02040503050406030204" pitchFamily="18" charset="0"/>
                          </a:rPr>
                          <m:t>𝟎</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𝑽</m:t>
                        </m:r>
                      </m:e>
                      <m:sub>
                        <m:r>
                          <a:rPr lang="en-US" sz="2800" b="1" i="0" smtClean="0">
                            <a:latin typeface="Cambria Math" panose="02040503050406030204" pitchFamily="18" charset="0"/>
                          </a:rPr>
                          <m:t>𝐮𝐜</m:t>
                        </m:r>
                      </m:sub>
                    </m:sSub>
                  </m:oMath>
                </a14:m>
                <a:r>
                  <a:rPr lang="en-US" sz="2800" b="1" dirty="0"/>
                  <a:t> </a:t>
                </a:r>
              </a:p>
            </p:txBody>
          </p:sp>
        </mc:Choice>
        <mc:Fallback xmlns="">
          <p:sp>
            <p:nvSpPr>
              <p:cNvPr id="33" name="TextBox 32">
                <a:extLst>
                  <a:ext uri="{FF2B5EF4-FFF2-40B4-BE49-F238E27FC236}">
                    <a16:creationId xmlns:a16="http://schemas.microsoft.com/office/drawing/2014/main" id="{E2D9FCF2-B1A4-5C4E-A4ED-34F7B2490650}"/>
                  </a:ext>
                </a:extLst>
              </p:cNvPr>
              <p:cNvSpPr txBox="1">
                <a:spLocks noRot="1" noChangeAspect="1" noMove="1" noResize="1" noEditPoints="1" noAdjustHandles="1" noChangeArrowheads="1" noChangeShapeType="1" noTextEdit="1"/>
              </p:cNvSpPr>
              <p:nvPr/>
            </p:nvSpPr>
            <p:spPr>
              <a:xfrm>
                <a:off x="1480455" y="4959295"/>
                <a:ext cx="6629400" cy="954107"/>
              </a:xfrm>
              <a:prstGeom prst="rect">
                <a:avLst/>
              </a:prstGeom>
              <a:blipFill>
                <a:blip r:embed="rId5"/>
                <a:stretch>
                  <a:fillRect t="-3797" b="-13924"/>
                </a:stretch>
              </a:blipFill>
              <a:ln w="25400">
                <a:solidFill>
                  <a:srgbClr val="C0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7DF166E2-0F7E-D043-B494-F4288623668C}"/>
              </a:ext>
            </a:extLst>
          </p:cNvPr>
          <p:cNvSpPr txBox="1"/>
          <p:nvPr/>
        </p:nvSpPr>
        <p:spPr>
          <a:xfrm>
            <a:off x="2362200" y="6324600"/>
            <a:ext cx="6477000" cy="738664"/>
          </a:xfrm>
          <a:prstGeom prst="rect">
            <a:avLst/>
          </a:prstGeom>
          <a:noFill/>
        </p:spPr>
        <p:txBody>
          <a:bodyPr wrap="square" rtlCol="0">
            <a:spAutoFit/>
          </a:bodyPr>
          <a:lstStyle/>
          <a:p>
            <a:r>
              <a:rPr lang="en-US" sz="1400" dirty="0">
                <a:solidFill>
                  <a:schemeClr val="bg1">
                    <a:lumMod val="95000"/>
                  </a:schemeClr>
                </a:solidFill>
              </a:rPr>
              <a:t>Gurunathan, R., </a:t>
            </a:r>
            <a:r>
              <a:rPr lang="en-US" sz="1400" dirty="0" err="1">
                <a:solidFill>
                  <a:schemeClr val="bg1">
                    <a:lumMod val="95000"/>
                  </a:schemeClr>
                </a:solidFill>
              </a:rPr>
              <a:t>Hanus</a:t>
            </a:r>
            <a:r>
              <a:rPr lang="en-US" sz="1400" dirty="0">
                <a:solidFill>
                  <a:schemeClr val="bg1">
                    <a:lumMod val="95000"/>
                  </a:schemeClr>
                </a:solidFill>
              </a:rPr>
              <a:t>, R., Dylla, M., </a:t>
            </a:r>
            <a:r>
              <a:rPr lang="en-US" sz="1400" dirty="0" err="1">
                <a:solidFill>
                  <a:schemeClr val="bg1">
                    <a:lumMod val="95000"/>
                  </a:schemeClr>
                </a:solidFill>
              </a:rPr>
              <a:t>Katre</a:t>
            </a:r>
            <a:r>
              <a:rPr lang="en-US" sz="1400" dirty="0">
                <a:solidFill>
                  <a:schemeClr val="bg1">
                    <a:lumMod val="95000"/>
                  </a:schemeClr>
                </a:solidFill>
              </a:rPr>
              <a:t>, A., Snyder, G.J. arXiv:1910.03654, 2019.</a:t>
            </a:r>
          </a:p>
          <a:p>
            <a:r>
              <a:rPr lang="en-US" sz="1400" dirty="0">
                <a:solidFill>
                  <a:schemeClr val="bg1">
                    <a:lumMod val="95000"/>
                  </a:schemeClr>
                </a:solidFill>
              </a:rPr>
              <a:t>Gurunathan, R., </a:t>
            </a:r>
            <a:r>
              <a:rPr lang="en-US" sz="1400" dirty="0" err="1">
                <a:solidFill>
                  <a:schemeClr val="bg1">
                    <a:lumMod val="95000"/>
                  </a:schemeClr>
                </a:solidFill>
              </a:rPr>
              <a:t>Hanus</a:t>
            </a:r>
            <a:r>
              <a:rPr lang="en-US" sz="1400" dirty="0">
                <a:solidFill>
                  <a:schemeClr val="bg1">
                    <a:lumMod val="95000"/>
                  </a:schemeClr>
                </a:solidFill>
              </a:rPr>
              <a:t>, R., Snyder, G.J. (submitted) 2020.  </a:t>
            </a:r>
          </a:p>
          <a:p>
            <a:r>
              <a:rPr lang="en-US" sz="1400" dirty="0">
                <a:solidFill>
                  <a:schemeClr val="bg1">
                    <a:lumMod val="95000"/>
                  </a:schemeClr>
                </a:solidFill>
              </a:rPr>
              <a:t>  </a:t>
            </a:r>
          </a:p>
        </p:txBody>
      </p:sp>
    </p:spTree>
    <p:extLst>
      <p:ext uri="{BB962C8B-B14F-4D97-AF65-F5344CB8AC3E}">
        <p14:creationId xmlns:p14="http://schemas.microsoft.com/office/powerpoint/2010/main" val="426540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13</a:t>
            </a:fld>
            <a:endParaRPr lang="en-US"/>
          </a:p>
        </p:txBody>
      </p:sp>
      <p:sp>
        <p:nvSpPr>
          <p:cNvPr id="14" name="Text Box 4">
            <a:extLst>
              <a:ext uri="{FF2B5EF4-FFF2-40B4-BE49-F238E27FC236}">
                <a16:creationId xmlns:a16="http://schemas.microsoft.com/office/drawing/2014/main" id="{18B977E9-C79B-F248-9E53-EE2E62CAC1EF}"/>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Off-Stoichiometric Defect Scattering</a:t>
            </a:r>
          </a:p>
        </p:txBody>
      </p:sp>
      <p:sp>
        <p:nvSpPr>
          <p:cNvPr id="4" name="TextBox 3">
            <a:extLst>
              <a:ext uri="{FF2B5EF4-FFF2-40B4-BE49-F238E27FC236}">
                <a16:creationId xmlns:a16="http://schemas.microsoft.com/office/drawing/2014/main" id="{97D26683-23A3-E344-AC6C-B091E9F5BA0B}"/>
              </a:ext>
            </a:extLst>
          </p:cNvPr>
          <p:cNvSpPr txBox="1"/>
          <p:nvPr/>
        </p:nvSpPr>
        <p:spPr>
          <a:xfrm>
            <a:off x="609599" y="804208"/>
            <a:ext cx="5638801" cy="1938992"/>
          </a:xfrm>
          <a:prstGeom prst="rect">
            <a:avLst/>
          </a:prstGeom>
          <a:noFill/>
          <a:ln w="19050">
            <a:solidFill>
              <a:schemeClr val="tx2"/>
            </a:solidFill>
            <a:prstDash val="dash"/>
          </a:ln>
        </p:spPr>
        <p:txBody>
          <a:bodyPr wrap="square" rtlCol="0">
            <a:spAutoFit/>
          </a:bodyPr>
          <a:lstStyle/>
          <a:p>
            <a:endParaRPr lang="en-US" sz="2000" dirty="0"/>
          </a:p>
          <a:p>
            <a:endParaRPr lang="en-US" sz="2000" dirty="0"/>
          </a:p>
          <a:p>
            <a:endParaRPr lang="en-US" sz="2000" dirty="0"/>
          </a:p>
          <a:p>
            <a:endParaRPr lang="en-US" sz="2000" dirty="0"/>
          </a:p>
          <a:p>
            <a:endParaRPr lang="en-US" sz="2000" dirty="0"/>
          </a:p>
          <a:p>
            <a:endParaRPr lang="en-US" sz="2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74A0DE-7C6F-BE4A-BCFC-AF4D8F958443}"/>
                  </a:ext>
                </a:extLst>
              </p:cNvPr>
              <p:cNvSpPr txBox="1"/>
              <p:nvPr/>
            </p:nvSpPr>
            <p:spPr>
              <a:xfrm>
                <a:off x="6743699" y="1417738"/>
                <a:ext cx="3124200" cy="688971"/>
              </a:xfrm>
              <a:prstGeom prst="rect">
                <a:avLst/>
              </a:prstGeom>
              <a:noFill/>
            </p:spPr>
            <p:txBody>
              <a:bodyPr wrap="square" rtlCol="0">
                <a:spAutoFit/>
              </a:bodyPr>
              <a:lstStyle/>
              <a:p>
                <a14:m>
                  <m:oMath xmlns:m="http://schemas.openxmlformats.org/officeDocument/2006/math">
                    <m:r>
                      <m:rPr>
                        <m:sty m:val="p"/>
                      </m:rPr>
                      <a:rPr lang="en-US" sz="3200" b="0" i="0" smtClean="0">
                        <a:solidFill>
                          <a:srgbClr val="C00000"/>
                        </a:solidFill>
                        <a:latin typeface="Cambria Math" panose="02040503050406030204" pitchFamily="18" charset="0"/>
                      </a:rPr>
                      <m:t>Δ</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𝑀</m:t>
                        </m:r>
                      </m:e>
                      <m:sub>
                        <m:r>
                          <a:rPr lang="en-US" sz="3200" b="0" i="1" smtClean="0">
                            <a:solidFill>
                              <a:srgbClr val="C00000"/>
                            </a:solidFill>
                            <a:latin typeface="Cambria Math" panose="02040503050406030204" pitchFamily="18" charset="0"/>
                          </a:rPr>
                          <m:t>𝑒𝑞</m:t>
                        </m:r>
                      </m:sub>
                    </m:sSub>
                    <m:r>
                      <a:rPr lang="en-US" sz="3200" b="0" i="1" smtClean="0">
                        <a:solidFill>
                          <a:srgbClr val="C00000"/>
                        </a:solidFill>
                        <a:latin typeface="Cambria Math" panose="02040503050406030204" pitchFamily="18" charset="0"/>
                      </a:rPr>
                      <m:t>=3</m:t>
                    </m:r>
                    <m:bar>
                      <m:barPr>
                        <m:pos m:val="top"/>
                        <m:ctrlPr>
                          <a:rPr lang="en-US" sz="3200" b="0" i="1" smtClean="0">
                            <a:solidFill>
                              <a:srgbClr val="C00000"/>
                            </a:solidFill>
                            <a:latin typeface="Cambria Math" panose="02040503050406030204" pitchFamily="18" charset="0"/>
                          </a:rPr>
                        </m:ctrlPr>
                      </m:barPr>
                      <m:e>
                        <m:r>
                          <a:rPr lang="en-US" sz="3200" b="0" i="1" smtClean="0">
                            <a:solidFill>
                              <a:srgbClr val="C00000"/>
                            </a:solidFill>
                            <a:latin typeface="Cambria Math" panose="02040503050406030204" pitchFamily="18" charset="0"/>
                          </a:rPr>
                          <m:t>𝑀</m:t>
                        </m:r>
                      </m:e>
                    </m:bar>
                  </m:oMath>
                </a14:m>
                <a:r>
                  <a:rPr lang="en-US" sz="3200" dirty="0">
                    <a:solidFill>
                      <a:srgbClr val="C00000"/>
                    </a:solidFill>
                  </a:rPr>
                  <a:t> </a:t>
                </a:r>
              </a:p>
            </p:txBody>
          </p:sp>
        </mc:Choice>
        <mc:Fallback xmlns="">
          <p:sp>
            <p:nvSpPr>
              <p:cNvPr id="9" name="TextBox 8">
                <a:extLst>
                  <a:ext uri="{FF2B5EF4-FFF2-40B4-BE49-F238E27FC236}">
                    <a16:creationId xmlns:a16="http://schemas.microsoft.com/office/drawing/2014/main" id="{D974A0DE-7C6F-BE4A-BCFC-AF4D8F958443}"/>
                  </a:ext>
                </a:extLst>
              </p:cNvPr>
              <p:cNvSpPr txBox="1">
                <a:spLocks noRot="1" noChangeAspect="1" noMove="1" noResize="1" noEditPoints="1" noAdjustHandles="1" noChangeArrowheads="1" noChangeShapeType="1" noTextEdit="1"/>
              </p:cNvSpPr>
              <p:nvPr/>
            </p:nvSpPr>
            <p:spPr>
              <a:xfrm>
                <a:off x="6743699" y="1417738"/>
                <a:ext cx="3124200" cy="688971"/>
              </a:xfrm>
              <a:prstGeom prst="rect">
                <a:avLst/>
              </a:prstGeom>
              <a:blipFill>
                <a:blip r:embed="rId5"/>
                <a:stretch>
                  <a:fillRect l="-1215" b="-72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269D6E6-E133-E742-9D17-1FA9F0DB7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698" y="990600"/>
            <a:ext cx="4838701" cy="1657760"/>
          </a:xfrm>
          <a:prstGeom prst="rect">
            <a:avLst/>
          </a:prstGeom>
        </p:spPr>
      </p:pic>
      <p:pic>
        <p:nvPicPr>
          <p:cNvPr id="5" name="Picture 4">
            <a:extLst>
              <a:ext uri="{FF2B5EF4-FFF2-40B4-BE49-F238E27FC236}">
                <a16:creationId xmlns:a16="http://schemas.microsoft.com/office/drawing/2014/main" id="{4A610026-87C4-3149-882E-B82AF91085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0459" y="2929592"/>
            <a:ext cx="4362848" cy="3249360"/>
          </a:xfrm>
          <a:prstGeom prst="rect">
            <a:avLst/>
          </a:prstGeom>
        </p:spPr>
      </p:pic>
      <p:sp>
        <p:nvSpPr>
          <p:cNvPr id="8" name="TextBox 7">
            <a:extLst>
              <a:ext uri="{FF2B5EF4-FFF2-40B4-BE49-F238E27FC236}">
                <a16:creationId xmlns:a16="http://schemas.microsoft.com/office/drawing/2014/main" id="{3897B19A-574E-1C4C-A593-908811BB260E}"/>
              </a:ext>
            </a:extLst>
          </p:cNvPr>
          <p:cNvSpPr txBox="1"/>
          <p:nvPr/>
        </p:nvSpPr>
        <p:spPr>
          <a:xfrm>
            <a:off x="4724400" y="6460424"/>
            <a:ext cx="4191000" cy="261610"/>
          </a:xfrm>
          <a:prstGeom prst="rect">
            <a:avLst/>
          </a:prstGeom>
          <a:noFill/>
        </p:spPr>
        <p:txBody>
          <a:bodyPr wrap="square" rtlCol="0">
            <a:spAutoFit/>
          </a:bodyPr>
          <a:lstStyle/>
          <a:p>
            <a:r>
              <a:rPr lang="en-US" sz="1100" dirty="0">
                <a:solidFill>
                  <a:schemeClr val="bg1">
                    <a:lumMod val="95000"/>
                  </a:schemeClr>
                </a:solidFill>
              </a:rPr>
              <a:t>Wang, Y., Li, F., </a:t>
            </a:r>
            <a:r>
              <a:rPr lang="en-US" sz="1100" i="1" dirty="0">
                <a:solidFill>
                  <a:schemeClr val="bg1">
                    <a:lumMod val="95000"/>
                  </a:schemeClr>
                </a:solidFill>
              </a:rPr>
              <a:t>et al. Inorganic Chemistry </a:t>
            </a:r>
            <a:r>
              <a:rPr lang="en-US" sz="1100" b="1" dirty="0">
                <a:solidFill>
                  <a:schemeClr val="bg1">
                    <a:lumMod val="95000"/>
                  </a:schemeClr>
                </a:solidFill>
              </a:rPr>
              <a:t>50, </a:t>
            </a:r>
            <a:r>
              <a:rPr lang="en-US" sz="1100" dirty="0">
                <a:solidFill>
                  <a:schemeClr val="bg1">
                    <a:lumMod val="95000"/>
                  </a:schemeClr>
                </a:solidFill>
              </a:rPr>
              <a:t>4412-4416</a:t>
            </a:r>
            <a:r>
              <a:rPr lang="en-US" sz="1100" b="1" i="1" dirty="0">
                <a:solidFill>
                  <a:schemeClr val="bg1">
                    <a:lumMod val="95000"/>
                  </a:schemeClr>
                </a:solidFill>
              </a:rPr>
              <a:t> </a:t>
            </a:r>
            <a:r>
              <a:rPr lang="en-US" sz="1100" dirty="0">
                <a:solidFill>
                  <a:schemeClr val="bg1">
                    <a:lumMod val="95000"/>
                  </a:schemeClr>
                </a:solidFill>
              </a:rPr>
              <a:t>(2011)</a:t>
            </a:r>
            <a:endParaRPr lang="en-US" sz="1100" i="1" dirty="0">
              <a:solidFill>
                <a:schemeClr val="bg1">
                  <a:lumMod val="95000"/>
                </a:schemeClr>
              </a:solidFill>
            </a:endParaRPr>
          </a:p>
        </p:txBody>
      </p:sp>
    </p:spTree>
    <p:extLst>
      <p:ext uri="{BB962C8B-B14F-4D97-AF65-F5344CB8AC3E}">
        <p14:creationId xmlns:p14="http://schemas.microsoft.com/office/powerpoint/2010/main" val="409850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14</a:t>
            </a:fld>
            <a:endParaRPr lang="en-US"/>
          </a:p>
        </p:txBody>
      </p:sp>
      <p:sp>
        <p:nvSpPr>
          <p:cNvPr id="14" name="Text Box 4">
            <a:extLst>
              <a:ext uri="{FF2B5EF4-FFF2-40B4-BE49-F238E27FC236}">
                <a16:creationId xmlns:a16="http://schemas.microsoft.com/office/drawing/2014/main" id="{18B977E9-C79B-F248-9E53-EE2E62CAC1EF}"/>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Off-Stoichiometric Defect Scattering</a:t>
            </a:r>
          </a:p>
        </p:txBody>
      </p:sp>
      <p:sp>
        <p:nvSpPr>
          <p:cNvPr id="4" name="TextBox 3">
            <a:extLst>
              <a:ext uri="{FF2B5EF4-FFF2-40B4-BE49-F238E27FC236}">
                <a16:creationId xmlns:a16="http://schemas.microsoft.com/office/drawing/2014/main" id="{97D26683-23A3-E344-AC6C-B091E9F5BA0B}"/>
              </a:ext>
            </a:extLst>
          </p:cNvPr>
          <p:cNvSpPr txBox="1"/>
          <p:nvPr/>
        </p:nvSpPr>
        <p:spPr>
          <a:xfrm>
            <a:off x="609599" y="804208"/>
            <a:ext cx="5638801" cy="1938992"/>
          </a:xfrm>
          <a:prstGeom prst="rect">
            <a:avLst/>
          </a:prstGeom>
          <a:noFill/>
          <a:ln w="19050">
            <a:solidFill>
              <a:schemeClr val="tx2"/>
            </a:solidFill>
            <a:prstDash val="dash"/>
          </a:ln>
        </p:spPr>
        <p:txBody>
          <a:bodyPr wrap="square" rtlCol="0">
            <a:spAutoFit/>
          </a:bodyPr>
          <a:lstStyle/>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7" name="Picture 6">
            <a:extLst>
              <a:ext uri="{FF2B5EF4-FFF2-40B4-BE49-F238E27FC236}">
                <a16:creationId xmlns:a16="http://schemas.microsoft.com/office/drawing/2014/main" id="{A28B746B-97CB-CC47-85BA-01C2B2CA5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1" y="3189833"/>
            <a:ext cx="4343399" cy="2906167"/>
          </a:xfrm>
          <a:prstGeom prst="rect">
            <a:avLst/>
          </a:prstGeom>
        </p:spPr>
      </p:pic>
      <p:pic>
        <p:nvPicPr>
          <p:cNvPr id="10" name="Picture 9">
            <a:extLst>
              <a:ext uri="{FF2B5EF4-FFF2-40B4-BE49-F238E27FC236}">
                <a16:creationId xmlns:a16="http://schemas.microsoft.com/office/drawing/2014/main" id="{1C04A899-7303-A64C-AC1D-54058718B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862" y="3189832"/>
            <a:ext cx="4375220" cy="2906168"/>
          </a:xfrm>
          <a:prstGeom prst="rect">
            <a:avLst/>
          </a:prstGeom>
        </p:spPr>
      </p:pic>
      <p:sp>
        <p:nvSpPr>
          <p:cNvPr id="22" name="TextBox 21">
            <a:extLst>
              <a:ext uri="{FF2B5EF4-FFF2-40B4-BE49-F238E27FC236}">
                <a16:creationId xmlns:a16="http://schemas.microsoft.com/office/drawing/2014/main" id="{1FA2FCB2-82FB-5F49-8D17-A2A44E626455}"/>
              </a:ext>
            </a:extLst>
          </p:cNvPr>
          <p:cNvSpPr txBox="1"/>
          <p:nvPr/>
        </p:nvSpPr>
        <p:spPr>
          <a:xfrm>
            <a:off x="5867400" y="2804160"/>
            <a:ext cx="2438400" cy="369332"/>
          </a:xfrm>
          <a:prstGeom prst="rect">
            <a:avLst/>
          </a:prstGeom>
          <a:noFill/>
        </p:spPr>
        <p:txBody>
          <a:bodyPr wrap="square" rtlCol="0">
            <a:spAutoFit/>
          </a:bodyPr>
          <a:lstStyle/>
          <a:p>
            <a:r>
              <a:rPr lang="en-US" b="1" dirty="0"/>
              <a:t>Interstitial Scattering</a:t>
            </a:r>
          </a:p>
        </p:txBody>
      </p:sp>
      <p:sp>
        <p:nvSpPr>
          <p:cNvPr id="24" name="TextBox 23">
            <a:extLst>
              <a:ext uri="{FF2B5EF4-FFF2-40B4-BE49-F238E27FC236}">
                <a16:creationId xmlns:a16="http://schemas.microsoft.com/office/drawing/2014/main" id="{8FE00ABA-2F28-8A41-A9EA-7E448BC8D23A}"/>
              </a:ext>
            </a:extLst>
          </p:cNvPr>
          <p:cNvSpPr txBox="1"/>
          <p:nvPr/>
        </p:nvSpPr>
        <p:spPr>
          <a:xfrm>
            <a:off x="1600200" y="2804160"/>
            <a:ext cx="2438400" cy="369332"/>
          </a:xfrm>
          <a:prstGeom prst="rect">
            <a:avLst/>
          </a:prstGeom>
          <a:noFill/>
        </p:spPr>
        <p:txBody>
          <a:bodyPr wrap="square" rtlCol="0">
            <a:spAutoFit/>
          </a:bodyPr>
          <a:lstStyle/>
          <a:p>
            <a:r>
              <a:rPr lang="en-US" b="1" dirty="0"/>
              <a:t>Vacancy Scattering</a:t>
            </a:r>
          </a:p>
        </p:txBody>
      </p:sp>
      <p:sp>
        <p:nvSpPr>
          <p:cNvPr id="13" name="TextBox 12">
            <a:extLst>
              <a:ext uri="{FF2B5EF4-FFF2-40B4-BE49-F238E27FC236}">
                <a16:creationId xmlns:a16="http://schemas.microsoft.com/office/drawing/2014/main" id="{D404F169-A6D3-C94B-BB97-7838A45E63B9}"/>
              </a:ext>
            </a:extLst>
          </p:cNvPr>
          <p:cNvSpPr txBox="1"/>
          <p:nvPr/>
        </p:nvSpPr>
        <p:spPr>
          <a:xfrm>
            <a:off x="2057400" y="6400800"/>
            <a:ext cx="3581399" cy="577081"/>
          </a:xfrm>
          <a:prstGeom prst="rect">
            <a:avLst/>
          </a:prstGeom>
          <a:noFill/>
        </p:spPr>
        <p:txBody>
          <a:bodyPr wrap="square" rtlCol="0">
            <a:spAutoFit/>
          </a:bodyPr>
          <a:lstStyle/>
          <a:p>
            <a:r>
              <a:rPr lang="en-US" sz="1050" dirty="0">
                <a:solidFill>
                  <a:schemeClr val="bg1"/>
                </a:solidFill>
              </a:rPr>
              <a:t>Pei, Y. </a:t>
            </a:r>
            <a:r>
              <a:rPr lang="en-US" sz="1050" i="1" dirty="0">
                <a:solidFill>
                  <a:schemeClr val="bg1"/>
                </a:solidFill>
              </a:rPr>
              <a:t>et al.</a:t>
            </a:r>
            <a:r>
              <a:rPr lang="en-US" sz="1050" dirty="0">
                <a:solidFill>
                  <a:schemeClr val="bg1"/>
                </a:solidFill>
              </a:rPr>
              <a:t> </a:t>
            </a:r>
            <a:r>
              <a:rPr lang="en-US" sz="1050" i="1" dirty="0">
                <a:solidFill>
                  <a:schemeClr val="bg1"/>
                </a:solidFill>
              </a:rPr>
              <a:t>Adv. Electron. Mater.</a:t>
            </a:r>
            <a:r>
              <a:rPr lang="en-US" sz="1050" dirty="0">
                <a:solidFill>
                  <a:schemeClr val="bg1"/>
                </a:solidFill>
              </a:rPr>
              <a:t> </a:t>
            </a:r>
            <a:r>
              <a:rPr lang="en-US" sz="1050" b="1" dirty="0">
                <a:solidFill>
                  <a:schemeClr val="bg1"/>
                </a:solidFill>
              </a:rPr>
              <a:t>2</a:t>
            </a:r>
            <a:r>
              <a:rPr lang="en-US" sz="1050" dirty="0">
                <a:solidFill>
                  <a:schemeClr val="bg1"/>
                </a:solidFill>
              </a:rPr>
              <a:t>, 1600019 (2016).</a:t>
            </a:r>
          </a:p>
          <a:p>
            <a:r>
              <a:rPr lang="en-US" sz="1050" dirty="0">
                <a:solidFill>
                  <a:schemeClr val="bg1"/>
                </a:solidFill>
              </a:rPr>
              <a:t>Meisner, G. P. </a:t>
            </a:r>
            <a:r>
              <a:rPr lang="en-US" sz="1050" i="1" dirty="0">
                <a:solidFill>
                  <a:schemeClr val="bg1"/>
                </a:solidFill>
              </a:rPr>
              <a:t>et al. Phys. Rev. Lett.</a:t>
            </a:r>
            <a:r>
              <a:rPr lang="en-US" sz="1050" dirty="0">
                <a:solidFill>
                  <a:schemeClr val="bg1"/>
                </a:solidFill>
              </a:rPr>
              <a:t> </a:t>
            </a:r>
            <a:r>
              <a:rPr lang="en-US" sz="1050" b="1" dirty="0">
                <a:solidFill>
                  <a:schemeClr val="bg1"/>
                </a:solidFill>
              </a:rPr>
              <a:t>80</a:t>
            </a:r>
            <a:r>
              <a:rPr lang="en-US" sz="1050" dirty="0">
                <a:solidFill>
                  <a:schemeClr val="bg1"/>
                </a:solidFill>
              </a:rPr>
              <a:t>, 3551–3554 (1998).</a:t>
            </a:r>
          </a:p>
          <a:p>
            <a:endParaRPr lang="en-US" sz="1050" dirty="0">
              <a:solidFill>
                <a:schemeClr val="bg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74A0DE-7C6F-BE4A-BCFC-AF4D8F958443}"/>
                  </a:ext>
                </a:extLst>
              </p:cNvPr>
              <p:cNvSpPr txBox="1"/>
              <p:nvPr/>
            </p:nvSpPr>
            <p:spPr>
              <a:xfrm>
                <a:off x="6743699" y="1417738"/>
                <a:ext cx="3124200" cy="688971"/>
              </a:xfrm>
              <a:prstGeom prst="rect">
                <a:avLst/>
              </a:prstGeom>
              <a:noFill/>
            </p:spPr>
            <p:txBody>
              <a:bodyPr wrap="square" rtlCol="0">
                <a:spAutoFit/>
              </a:bodyPr>
              <a:lstStyle/>
              <a:p>
                <a14:m>
                  <m:oMath xmlns:m="http://schemas.openxmlformats.org/officeDocument/2006/math">
                    <m:r>
                      <m:rPr>
                        <m:sty m:val="p"/>
                      </m:rPr>
                      <a:rPr lang="en-US" sz="3200" b="0" i="0" smtClean="0">
                        <a:solidFill>
                          <a:srgbClr val="C00000"/>
                        </a:solidFill>
                        <a:latin typeface="Cambria Math" panose="02040503050406030204" pitchFamily="18" charset="0"/>
                      </a:rPr>
                      <m:t>Δ</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𝑀</m:t>
                        </m:r>
                      </m:e>
                      <m:sub>
                        <m:r>
                          <a:rPr lang="en-US" sz="3200" b="0" i="1" smtClean="0">
                            <a:solidFill>
                              <a:srgbClr val="C00000"/>
                            </a:solidFill>
                            <a:latin typeface="Cambria Math" panose="02040503050406030204" pitchFamily="18" charset="0"/>
                          </a:rPr>
                          <m:t>𝑒𝑞</m:t>
                        </m:r>
                      </m:sub>
                    </m:sSub>
                    <m:r>
                      <a:rPr lang="en-US" sz="3200" b="0" i="1" smtClean="0">
                        <a:solidFill>
                          <a:srgbClr val="C00000"/>
                        </a:solidFill>
                        <a:latin typeface="Cambria Math" panose="02040503050406030204" pitchFamily="18" charset="0"/>
                      </a:rPr>
                      <m:t>=3</m:t>
                    </m:r>
                    <m:bar>
                      <m:barPr>
                        <m:pos m:val="top"/>
                        <m:ctrlPr>
                          <a:rPr lang="en-US" sz="3200" b="0" i="1" smtClean="0">
                            <a:solidFill>
                              <a:srgbClr val="C00000"/>
                            </a:solidFill>
                            <a:latin typeface="Cambria Math" panose="02040503050406030204" pitchFamily="18" charset="0"/>
                          </a:rPr>
                        </m:ctrlPr>
                      </m:barPr>
                      <m:e>
                        <m:r>
                          <a:rPr lang="en-US" sz="3200" b="0" i="1" smtClean="0">
                            <a:solidFill>
                              <a:srgbClr val="C00000"/>
                            </a:solidFill>
                            <a:latin typeface="Cambria Math" panose="02040503050406030204" pitchFamily="18" charset="0"/>
                          </a:rPr>
                          <m:t>𝑀</m:t>
                        </m:r>
                      </m:e>
                    </m:bar>
                  </m:oMath>
                </a14:m>
                <a:r>
                  <a:rPr lang="en-US" sz="3200" dirty="0">
                    <a:solidFill>
                      <a:srgbClr val="C00000"/>
                    </a:solidFill>
                  </a:rPr>
                  <a:t> </a:t>
                </a:r>
              </a:p>
            </p:txBody>
          </p:sp>
        </mc:Choice>
        <mc:Fallback xmlns="">
          <p:sp>
            <p:nvSpPr>
              <p:cNvPr id="9" name="TextBox 8">
                <a:extLst>
                  <a:ext uri="{FF2B5EF4-FFF2-40B4-BE49-F238E27FC236}">
                    <a16:creationId xmlns:a16="http://schemas.microsoft.com/office/drawing/2014/main" id="{D974A0DE-7C6F-BE4A-BCFC-AF4D8F958443}"/>
                  </a:ext>
                </a:extLst>
              </p:cNvPr>
              <p:cNvSpPr txBox="1">
                <a:spLocks noRot="1" noChangeAspect="1" noMove="1" noResize="1" noEditPoints="1" noAdjustHandles="1" noChangeArrowheads="1" noChangeShapeType="1" noTextEdit="1"/>
              </p:cNvSpPr>
              <p:nvPr/>
            </p:nvSpPr>
            <p:spPr>
              <a:xfrm>
                <a:off x="6743699" y="1417738"/>
                <a:ext cx="3124200" cy="688971"/>
              </a:xfrm>
              <a:prstGeom prst="rect">
                <a:avLst/>
              </a:prstGeom>
              <a:blipFill>
                <a:blip r:embed="rId5"/>
                <a:stretch>
                  <a:fillRect l="-1215" b="-72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269D6E6-E133-E742-9D17-1FA9F0DB7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698" y="990600"/>
            <a:ext cx="4838701" cy="1657760"/>
          </a:xfrm>
          <a:prstGeom prst="rect">
            <a:avLst/>
          </a:prstGeom>
        </p:spPr>
      </p:pic>
      <p:sp>
        <p:nvSpPr>
          <p:cNvPr id="15" name="TextBox 14">
            <a:extLst>
              <a:ext uri="{FF2B5EF4-FFF2-40B4-BE49-F238E27FC236}">
                <a16:creationId xmlns:a16="http://schemas.microsoft.com/office/drawing/2014/main" id="{C79401A8-AAEA-3D43-83FA-EB498FAAF600}"/>
              </a:ext>
            </a:extLst>
          </p:cNvPr>
          <p:cNvSpPr txBox="1"/>
          <p:nvPr/>
        </p:nvSpPr>
        <p:spPr>
          <a:xfrm>
            <a:off x="5029200" y="6400800"/>
            <a:ext cx="3886200" cy="261610"/>
          </a:xfrm>
          <a:prstGeom prst="rect">
            <a:avLst/>
          </a:prstGeom>
          <a:noFill/>
        </p:spPr>
        <p:txBody>
          <a:bodyPr wrap="square" rtlCol="0">
            <a:spAutoFit/>
          </a:bodyPr>
          <a:lstStyle/>
          <a:p>
            <a:r>
              <a:rPr lang="en-US" sz="1050" dirty="0">
                <a:solidFill>
                  <a:schemeClr val="bg1">
                    <a:lumMod val="95000"/>
                  </a:schemeClr>
                </a:solidFill>
              </a:rPr>
              <a:t>Wang, Y., Li, F., </a:t>
            </a:r>
            <a:r>
              <a:rPr lang="en-US" sz="1050" i="1" dirty="0">
                <a:solidFill>
                  <a:schemeClr val="bg1">
                    <a:lumMod val="95000"/>
                  </a:schemeClr>
                </a:solidFill>
              </a:rPr>
              <a:t>et al. Inorganic Chemistry </a:t>
            </a:r>
            <a:r>
              <a:rPr lang="en-US" sz="1050" b="1" dirty="0">
                <a:solidFill>
                  <a:schemeClr val="bg1">
                    <a:lumMod val="95000"/>
                  </a:schemeClr>
                </a:solidFill>
              </a:rPr>
              <a:t>50, </a:t>
            </a:r>
            <a:r>
              <a:rPr lang="en-US" sz="1050" dirty="0">
                <a:solidFill>
                  <a:schemeClr val="bg1">
                    <a:lumMod val="95000"/>
                  </a:schemeClr>
                </a:solidFill>
              </a:rPr>
              <a:t>4412-4416</a:t>
            </a:r>
            <a:r>
              <a:rPr lang="en-US" sz="1050" b="1" i="1" dirty="0">
                <a:solidFill>
                  <a:schemeClr val="bg1">
                    <a:lumMod val="95000"/>
                  </a:schemeClr>
                </a:solidFill>
              </a:rPr>
              <a:t> </a:t>
            </a:r>
            <a:r>
              <a:rPr lang="en-US" sz="1050" dirty="0">
                <a:solidFill>
                  <a:schemeClr val="bg1">
                    <a:lumMod val="95000"/>
                  </a:schemeClr>
                </a:solidFill>
              </a:rPr>
              <a:t>(2011)</a:t>
            </a:r>
            <a:endParaRPr lang="en-US" sz="1050" i="1" dirty="0">
              <a:solidFill>
                <a:schemeClr val="bg1">
                  <a:lumMod val="95000"/>
                </a:schemeClr>
              </a:solidFill>
            </a:endParaRPr>
          </a:p>
        </p:txBody>
      </p:sp>
    </p:spTree>
    <p:extLst>
      <p:ext uri="{BB962C8B-B14F-4D97-AF65-F5344CB8AC3E}">
        <p14:creationId xmlns:p14="http://schemas.microsoft.com/office/powerpoint/2010/main" val="221587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15</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Debye Approximation: Dispersion Dependence</a:t>
            </a:r>
          </a:p>
        </p:txBody>
      </p:sp>
      <p:sp>
        <p:nvSpPr>
          <p:cNvPr id="6" name="TextBox 5">
            <a:extLst>
              <a:ext uri="{FF2B5EF4-FFF2-40B4-BE49-F238E27FC236}">
                <a16:creationId xmlns:a16="http://schemas.microsoft.com/office/drawing/2014/main" id="{4F66D64E-56BC-7A4F-880E-9B3F27D55E19}"/>
              </a:ext>
            </a:extLst>
          </p:cNvPr>
          <p:cNvSpPr txBox="1"/>
          <p:nvPr/>
        </p:nvSpPr>
        <p:spPr>
          <a:xfrm>
            <a:off x="1524000" y="2361661"/>
            <a:ext cx="1600202" cy="400110"/>
          </a:xfrm>
          <a:prstGeom prst="rect">
            <a:avLst/>
          </a:prstGeom>
          <a:noFill/>
        </p:spPr>
        <p:txBody>
          <a:bodyPr wrap="square" rtlCol="0">
            <a:spAutoFit/>
          </a:bodyPr>
          <a:lstStyle/>
          <a:p>
            <a:r>
              <a:rPr lang="en-US" sz="2000" b="1" dirty="0">
                <a:solidFill>
                  <a:srgbClr val="0850C0"/>
                </a:solidFill>
              </a:rPr>
              <a:t>Point Defect:</a:t>
            </a:r>
          </a:p>
        </p:txBody>
      </p:sp>
      <p:sp>
        <p:nvSpPr>
          <p:cNvPr id="9" name="TextBox 8">
            <a:extLst>
              <a:ext uri="{FF2B5EF4-FFF2-40B4-BE49-F238E27FC236}">
                <a16:creationId xmlns:a16="http://schemas.microsoft.com/office/drawing/2014/main" id="{EE0A2D35-6F17-B341-B1FC-0911C07D766E}"/>
              </a:ext>
            </a:extLst>
          </p:cNvPr>
          <p:cNvSpPr txBox="1"/>
          <p:nvPr/>
        </p:nvSpPr>
        <p:spPr>
          <a:xfrm>
            <a:off x="1676402" y="838200"/>
            <a:ext cx="1600202" cy="400110"/>
          </a:xfrm>
          <a:prstGeom prst="rect">
            <a:avLst/>
          </a:prstGeom>
          <a:noFill/>
        </p:spPr>
        <p:txBody>
          <a:bodyPr wrap="square" rtlCol="0">
            <a:spAutoFit/>
          </a:bodyPr>
          <a:lstStyle/>
          <a:p>
            <a:r>
              <a:rPr lang="en-US" sz="2000" b="1" dirty="0" err="1">
                <a:solidFill>
                  <a:srgbClr val="0850C0"/>
                </a:solidFill>
              </a:rPr>
              <a:t>Umklapp</a:t>
            </a:r>
            <a:r>
              <a:rPr lang="en-US" sz="2000" b="1" dirty="0">
                <a:solidFill>
                  <a:srgbClr val="0850C0"/>
                </a:solidFill>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542499-E9C5-F249-A013-BE9F8677CCFC}"/>
                  </a:ext>
                </a:extLst>
              </p:cNvPr>
              <p:cNvSpPr txBox="1"/>
              <p:nvPr/>
            </p:nvSpPr>
            <p:spPr>
              <a:xfrm>
                <a:off x="5200257" y="1149885"/>
                <a:ext cx="325794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4924C0"/>
                          </a:solidFill>
                          <a:latin typeface="Cambria Math" panose="02040503050406030204" pitchFamily="18" charset="0"/>
                        </a:rPr>
                        <m:t>𝑔</m:t>
                      </m:r>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r>
                        <a:rPr lang="en-US" sz="2400" b="0" i="1" smtClean="0">
                          <a:solidFill>
                            <a:srgbClr val="4924C0"/>
                          </a:solidFill>
                          <a:latin typeface="Cambria Math" panose="02040503050406030204" pitchFamily="18" charset="0"/>
                        </a:rPr>
                        <m:t>=</m:t>
                      </m:r>
                      <m:f>
                        <m:fPr>
                          <m:ctrlPr>
                            <a:rPr lang="en-US" sz="2400" b="0" i="1" smtClean="0">
                              <a:solidFill>
                                <a:srgbClr val="4924C0"/>
                              </a:solidFill>
                              <a:latin typeface="Cambria Math" panose="02040503050406030204" pitchFamily="18" charset="0"/>
                            </a:rPr>
                          </m:ctrlPr>
                        </m:fPr>
                        <m:num>
                          <m:r>
                            <a:rPr lang="en-US" sz="2400" b="0" i="1" smtClean="0">
                              <a:solidFill>
                                <a:srgbClr val="4924C0"/>
                              </a:solidFill>
                              <a:latin typeface="Cambria Math" panose="02040503050406030204" pitchFamily="18" charset="0"/>
                            </a:rPr>
                            <m:t>3</m:t>
                          </m:r>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r>
                            <a:rPr lang="en-US" sz="2400" i="1">
                              <a:solidFill>
                                <a:srgbClr val="4924C0"/>
                              </a:solidFill>
                              <a:latin typeface="Cambria Math" panose="02040503050406030204" pitchFamily="18" charset="0"/>
                            </a:rPr>
                            <m:t>2</m:t>
                          </m:r>
                          <m:sSup>
                            <m:sSupPr>
                              <m:ctrlPr>
                                <a:rPr lang="en-US" sz="2400" b="0" i="1" smtClean="0">
                                  <a:solidFill>
                                    <a:srgbClr val="4924C0"/>
                                  </a:solidFill>
                                  <a:latin typeface="Cambria Math" panose="02040503050406030204" pitchFamily="18" charset="0"/>
                                </a:rPr>
                              </m:ctrlPr>
                            </m:sSupPr>
                            <m:e>
                              <m:r>
                                <a:rPr lang="en-US" sz="2400" i="1">
                                  <a:solidFill>
                                    <a:srgbClr val="4924C0"/>
                                  </a:solidFill>
                                  <a:latin typeface="Cambria Math" panose="02040503050406030204" pitchFamily="18" charset="0"/>
                                </a:rPr>
                                <m:t>𝜋</m:t>
                              </m:r>
                            </m:e>
                            <m:sup>
                              <m:r>
                                <a:rPr lang="en-US" sz="2400" b="0" i="1" smtClean="0">
                                  <a:solidFill>
                                    <a:srgbClr val="4924C0"/>
                                  </a:solidFill>
                                  <a:latin typeface="Cambria Math" panose="02040503050406030204" pitchFamily="18" charset="0"/>
                                </a:rPr>
                                <m:t>2</m:t>
                              </m:r>
                            </m:sup>
                          </m:sSup>
                          <m:sSubSup>
                            <m:sSubSupPr>
                              <m:ctrlPr>
                                <a:rPr lang="en-US" sz="2400" i="1">
                                  <a:solidFill>
                                    <a:srgbClr val="4924C0"/>
                                  </a:solidFill>
                                  <a:latin typeface="Cambria Math" panose="02040503050406030204" pitchFamily="18" charset="0"/>
                                </a:rPr>
                              </m:ctrlPr>
                            </m:sSubSup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𝑝</m:t>
                              </m:r>
                            </m:sub>
                            <m:sup>
                              <m:r>
                                <a:rPr lang="en-US" sz="2400" i="1">
                                  <a:solidFill>
                                    <a:srgbClr val="4924C0"/>
                                  </a:solidFill>
                                  <a:latin typeface="Cambria Math" panose="02040503050406030204" pitchFamily="18" charset="0"/>
                                </a:rPr>
                                <m:t>2</m:t>
                              </m:r>
                            </m:sup>
                          </m:sSubSup>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sSub>
                            <m:sSubPr>
                              <m:ctrlPr>
                                <a:rPr lang="en-US" sz="2400" i="1">
                                  <a:solidFill>
                                    <a:srgbClr val="4924C0"/>
                                  </a:solidFill>
                                  <a:latin typeface="Cambria Math" panose="02040503050406030204" pitchFamily="18" charset="0"/>
                                </a:rPr>
                              </m:ctrlPr>
                            </m:sSub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𝑔</m:t>
                              </m:r>
                            </m:sub>
                          </m:sSub>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den>
                      </m:f>
                    </m:oMath>
                  </m:oMathPara>
                </a14:m>
                <a:endParaRPr lang="en-US" sz="2400" dirty="0">
                  <a:solidFill>
                    <a:srgbClr val="4924C0"/>
                  </a:solidFill>
                </a:endParaRPr>
              </a:p>
            </p:txBody>
          </p:sp>
        </mc:Choice>
        <mc:Fallback xmlns="">
          <p:sp>
            <p:nvSpPr>
              <p:cNvPr id="12" name="TextBox 11">
                <a:extLst>
                  <a:ext uri="{FF2B5EF4-FFF2-40B4-BE49-F238E27FC236}">
                    <a16:creationId xmlns:a16="http://schemas.microsoft.com/office/drawing/2014/main" id="{A0542499-E9C5-F249-A013-BE9F8677CCFC}"/>
                  </a:ext>
                </a:extLst>
              </p:cNvPr>
              <p:cNvSpPr txBox="1">
                <a:spLocks noRot="1" noChangeAspect="1" noMove="1" noResize="1" noEditPoints="1" noAdjustHandles="1" noChangeArrowheads="1" noChangeShapeType="1" noTextEdit="1"/>
              </p:cNvSpPr>
              <p:nvPr/>
            </p:nvSpPr>
            <p:spPr>
              <a:xfrm>
                <a:off x="5200257" y="1149885"/>
                <a:ext cx="3257943" cy="857992"/>
              </a:xfrm>
              <a:prstGeom prst="rect">
                <a:avLst/>
              </a:prstGeom>
              <a:blipFill>
                <a:blip r:embed="rId3"/>
                <a:stretch>
                  <a:fillRect l="-1163"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286606E-B926-454B-819D-CA8ED839EC7B}"/>
                  </a:ext>
                </a:extLst>
              </p:cNvPr>
              <p:cNvSpPr txBox="1"/>
              <p:nvPr/>
            </p:nvSpPr>
            <p:spPr>
              <a:xfrm>
                <a:off x="152375" y="4552208"/>
                <a:ext cx="3376565"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𝐶</m:t>
                          </m:r>
                        </m:e>
                        <m:sub>
                          <m:r>
                            <a:rPr lang="en-US" sz="2400" b="0" i="1" smtClean="0">
                              <a:solidFill>
                                <a:schemeClr val="tx1"/>
                              </a:solidFill>
                              <a:latin typeface="Cambria Math" panose="02040503050406030204" pitchFamily="18" charset="0"/>
                            </a:rPr>
                            <m:t>𝑣</m:t>
                          </m:r>
                        </m:sub>
                      </m:sSub>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3</m:t>
                          </m:r>
                          <m:sSup>
                            <m:sSupPr>
                              <m:ctrlPr>
                                <a:rPr lang="en-US" sz="2400" b="0" i="1" smtClean="0">
                                  <a:solidFill>
                                    <a:schemeClr val="tx1"/>
                                  </a:solidFill>
                                  <a:latin typeface="Cambria Math" panose="02040503050406030204" pitchFamily="18" charset="0"/>
                                </a:rPr>
                              </m:ctrlPr>
                            </m:sSup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𝐵</m:t>
                                  </m:r>
                                </m:sub>
                              </m:sSub>
                              <m:r>
                                <a:rPr lang="en-US" sz="2400" b="0" i="1" smtClean="0">
                                  <a:solidFill>
                                    <a:schemeClr val="tx1"/>
                                  </a:solidFill>
                                  <a:latin typeface="Cambria Math" panose="02040503050406030204" pitchFamily="18" charset="0"/>
                                </a:rPr>
                                <m:t>𝜔</m:t>
                              </m:r>
                            </m:e>
                            <m:sup>
                              <m:r>
                                <a:rPr lang="en-US" sz="2400" b="0" i="1" smtClean="0">
                                  <a:solidFill>
                                    <a:schemeClr val="tx1"/>
                                  </a:solidFill>
                                  <a:latin typeface="Cambria Math" panose="02040503050406030204" pitchFamily="18" charset="0"/>
                                </a:rPr>
                                <m:t>2</m:t>
                              </m:r>
                            </m:sup>
                          </m:sSup>
                        </m:num>
                        <m:den>
                          <m:r>
                            <a:rPr lang="en-US" sz="2400" i="1">
                              <a:solidFill>
                                <a:schemeClr val="tx1"/>
                              </a:solidFill>
                              <a:latin typeface="Cambria Math" panose="02040503050406030204" pitchFamily="18" charset="0"/>
                            </a:rPr>
                            <m:t>2</m:t>
                          </m:r>
                          <m:sSup>
                            <m:sSupPr>
                              <m:ctrlPr>
                                <a:rPr lang="en-US" sz="2400" b="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𝜋</m:t>
                              </m:r>
                            </m:e>
                            <m:sup>
                              <m:r>
                                <a:rPr lang="en-US" sz="2400" b="0" i="1" smtClean="0">
                                  <a:solidFill>
                                    <a:schemeClr val="tx1"/>
                                  </a:solidFill>
                                  <a:latin typeface="Cambria Math" panose="02040503050406030204" pitchFamily="18" charset="0"/>
                                </a:rPr>
                                <m:t>2</m:t>
                              </m:r>
                            </m:sup>
                          </m:sSup>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𝑣</m:t>
                              </m:r>
                            </m:e>
                            <m:sub>
                              <m:r>
                                <a:rPr lang="en-US" sz="2400" i="1">
                                  <a:solidFill>
                                    <a:schemeClr val="tx1"/>
                                  </a:solidFill>
                                  <a:latin typeface="Cambria Math" panose="02040503050406030204" pitchFamily="18" charset="0"/>
                                </a:rPr>
                                <m:t>𝑝</m:t>
                              </m:r>
                            </m:sub>
                            <m:sup>
                              <m:r>
                                <a:rPr lang="en-US" sz="2400" i="1">
                                  <a:solidFill>
                                    <a:schemeClr val="tx1"/>
                                  </a:solidFill>
                                  <a:latin typeface="Cambria Math" panose="02040503050406030204" pitchFamily="18" charset="0"/>
                                </a:rPr>
                                <m:t>2</m:t>
                              </m:r>
                            </m:sup>
                          </m:sSub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𝑣</m:t>
                              </m:r>
                            </m:e>
                            <m:sub>
                              <m:r>
                                <a:rPr lang="en-US" sz="2400" i="1">
                                  <a:solidFill>
                                    <a:schemeClr val="tx1"/>
                                  </a:solidFill>
                                  <a:latin typeface="Cambria Math" panose="02040503050406030204" pitchFamily="18" charset="0"/>
                                </a:rPr>
                                <m:t>𝑔</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den>
                      </m:f>
                    </m:oMath>
                  </m:oMathPara>
                </a14:m>
                <a:endParaRPr lang="en-US" sz="2400" dirty="0">
                  <a:solidFill>
                    <a:schemeClr val="tx1"/>
                  </a:solidFill>
                </a:endParaRPr>
              </a:p>
            </p:txBody>
          </p:sp>
        </mc:Choice>
        <mc:Fallback xmlns="">
          <p:sp>
            <p:nvSpPr>
              <p:cNvPr id="19" name="TextBox 18">
                <a:extLst>
                  <a:ext uri="{FF2B5EF4-FFF2-40B4-BE49-F238E27FC236}">
                    <a16:creationId xmlns:a16="http://schemas.microsoft.com/office/drawing/2014/main" id="{2286606E-B926-454B-819D-CA8ED839EC7B}"/>
                  </a:ext>
                </a:extLst>
              </p:cNvPr>
              <p:cNvSpPr txBox="1">
                <a:spLocks noRot="1" noChangeAspect="1" noMove="1" noResize="1" noEditPoints="1" noAdjustHandles="1" noChangeArrowheads="1" noChangeShapeType="1" noTextEdit="1"/>
              </p:cNvSpPr>
              <p:nvPr/>
            </p:nvSpPr>
            <p:spPr>
              <a:xfrm>
                <a:off x="152375" y="4552208"/>
                <a:ext cx="3376565" cy="857992"/>
              </a:xfrm>
              <a:prstGeom prst="rect">
                <a:avLst/>
              </a:prstGeom>
              <a:blipFill>
                <a:blip r:embed="rId4"/>
                <a:stretch>
                  <a:fillRect l="-188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585B0D-FC57-374E-9D8E-D9B65DCB0B91}"/>
                  </a:ext>
                </a:extLst>
              </p:cNvPr>
              <p:cNvSpPr txBox="1"/>
              <p:nvPr/>
            </p:nvSpPr>
            <p:spPr>
              <a:xfrm>
                <a:off x="201883" y="2886252"/>
                <a:ext cx="4769896" cy="8837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𝜏</m:t>
                          </m:r>
                        </m:e>
                        <m:sub>
                          <m:r>
                            <m:rPr>
                              <m:sty m:val="p"/>
                            </m:rPr>
                            <a:rPr lang="en-US" sz="2400" b="0" i="0" smtClean="0">
                              <a:latin typeface="Cambria Math" panose="02040503050406030204" pitchFamily="18" charset="0"/>
                            </a:rPr>
                            <m:t>d</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𝜋</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num>
                        <m:den>
                          <m:r>
                            <a:rPr lang="en-US" sz="2400" b="0" i="1" smtClean="0">
                              <a:latin typeface="Cambria Math" panose="02040503050406030204" pitchFamily="18" charset="0"/>
                            </a:rPr>
                            <m:t>6</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𝑀</m:t>
                                  </m:r>
                                </m:num>
                                <m:den>
                                  <m:r>
                                    <a:rPr lang="en-US" sz="2400" b="0" i="1" smtClean="0">
                                      <a:latin typeface="Cambria Math" panose="02040503050406030204" pitchFamily="18" charset="0"/>
                                    </a:rPr>
                                    <m:t>𝑀</m:t>
                                  </m:r>
                                </m:den>
                              </m:f>
                            </m:e>
                          </m:d>
                        </m:e>
                        <m:sup>
                          <m:r>
                            <a:rPr lang="en-US" sz="2400" b="0" i="1" smtClean="0">
                              <a:latin typeface="Cambria Math" panose="02040503050406030204" pitchFamily="18" charset="0"/>
                            </a:rPr>
                            <m:t>2</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num>
                        <m:den>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𝑝</m:t>
                              </m:r>
                            </m:sub>
                            <m:sup>
                              <m:r>
                                <a:rPr lang="en-US" sz="2400" b="0" i="1" smtClean="0">
                                  <a:latin typeface="Cambria Math" panose="02040503050406030204" pitchFamily="18" charset="0"/>
                                </a:rPr>
                                <m:t>2</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r>
                            <a:rPr lang="en-US" sz="2400" b="0" i="1" smtClean="0">
                              <a:latin typeface="Cambria Math" panose="02040503050406030204" pitchFamily="18" charset="0"/>
                            </a:rPr>
                            <m:t>𝜔</m:t>
                          </m:r>
                          <m:r>
                            <a:rPr lang="en-US" sz="2400" b="0" i="1" smtClean="0">
                              <a:latin typeface="Cambria Math" panose="02040503050406030204" pitchFamily="18" charset="0"/>
                            </a:rPr>
                            <m:t>)</m:t>
                          </m:r>
                        </m:den>
                      </m:f>
                    </m:oMath>
                  </m:oMathPara>
                </a14:m>
                <a:endParaRPr lang="en-US" sz="2400" dirty="0"/>
              </a:p>
            </p:txBody>
          </p:sp>
        </mc:Choice>
        <mc:Fallback xmlns="">
          <p:sp>
            <p:nvSpPr>
              <p:cNvPr id="15" name="TextBox 14">
                <a:extLst>
                  <a:ext uri="{FF2B5EF4-FFF2-40B4-BE49-F238E27FC236}">
                    <a16:creationId xmlns:a16="http://schemas.microsoft.com/office/drawing/2014/main" id="{BE585B0D-FC57-374E-9D8E-D9B65DCB0B91}"/>
                  </a:ext>
                </a:extLst>
              </p:cNvPr>
              <p:cNvSpPr txBox="1">
                <a:spLocks noRot="1" noChangeAspect="1" noMove="1" noResize="1" noEditPoints="1" noAdjustHandles="1" noChangeArrowheads="1" noChangeShapeType="1" noTextEdit="1"/>
              </p:cNvSpPr>
              <p:nvPr/>
            </p:nvSpPr>
            <p:spPr>
              <a:xfrm>
                <a:off x="201883" y="2886252"/>
                <a:ext cx="4769896" cy="883703"/>
              </a:xfrm>
              <a:prstGeom prst="rect">
                <a:avLst/>
              </a:prstGeom>
              <a:blipFill>
                <a:blip r:embed="rId7"/>
                <a:stretch>
                  <a:fillRect l="-266" r="-1862"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111885A-E6AE-7547-BD88-6B3A8F25403B}"/>
                  </a:ext>
                </a:extLst>
              </p:cNvPr>
              <p:cNvSpPr txBox="1"/>
              <p:nvPr/>
            </p:nvSpPr>
            <p:spPr>
              <a:xfrm>
                <a:off x="501411" y="1341911"/>
                <a:ext cx="412260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𝜏</m:t>
                          </m:r>
                        </m:e>
                        <m:sub>
                          <m:r>
                            <m:rPr>
                              <m:sty m:val="p"/>
                            </m:rPr>
                            <a:rPr lang="en-US" sz="2400" b="0" i="0" smtClean="0">
                              <a:latin typeface="Cambria Math" panose="02040503050406030204" pitchFamily="18" charset="0"/>
                            </a:rPr>
                            <m:t>U</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4</m:t>
                          </m:r>
                          <m:r>
                            <a:rPr lang="en-US" sz="2400" b="0" i="1" smtClean="0">
                              <a:latin typeface="Cambria Math" panose="02040503050406030204" pitchFamily="18" charset="0"/>
                            </a:rPr>
                            <m:t>𝜋</m:t>
                          </m:r>
                          <m:r>
                            <a:rPr lang="en-US" sz="2400" b="0" i="1" smtClean="0">
                              <a:latin typeface="Cambria Math" panose="02040503050406030204" pitchFamily="18" charset="0"/>
                            </a:rPr>
                            <m:t>𝑎</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𝛾</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r>
                            <a:rPr lang="en-US" sz="2400" b="0" i="1" smtClean="0">
                              <a:latin typeface="Cambria Math" panose="02040503050406030204" pitchFamily="18" charset="0"/>
                            </a:rPr>
                            <m:t>𝑀</m:t>
                          </m:r>
                        </m:den>
                      </m:f>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num>
                        <m:den>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𝑝</m:t>
                              </m:r>
                            </m:sub>
                            <m:sup>
                              <m:r>
                                <a:rPr lang="en-US" sz="2400" b="0" i="1" smtClean="0">
                                  <a:latin typeface="Cambria Math" panose="02040503050406030204" pitchFamily="18" charset="0"/>
                                </a:rPr>
                                <m:t>2</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r>
                            <a:rPr lang="en-US" sz="2400" b="0" i="1" smtClean="0">
                              <a:latin typeface="Cambria Math" panose="02040503050406030204" pitchFamily="18" charset="0"/>
                            </a:rPr>
                            <m:t>𝜔</m:t>
                          </m:r>
                          <m:r>
                            <a:rPr lang="en-US" sz="2400" b="0" i="1" smtClean="0">
                              <a:latin typeface="Cambria Math" panose="02040503050406030204" pitchFamily="18" charset="0"/>
                            </a:rPr>
                            <m:t>′′)</m:t>
                          </m:r>
                        </m:den>
                      </m:f>
                    </m:oMath>
                  </m:oMathPara>
                </a14:m>
                <a:endParaRPr lang="en-US" sz="2400" dirty="0"/>
              </a:p>
            </p:txBody>
          </p:sp>
        </mc:Choice>
        <mc:Fallback xmlns="">
          <p:sp>
            <p:nvSpPr>
              <p:cNvPr id="16" name="TextBox 15">
                <a:extLst>
                  <a:ext uri="{FF2B5EF4-FFF2-40B4-BE49-F238E27FC236}">
                    <a16:creationId xmlns:a16="http://schemas.microsoft.com/office/drawing/2014/main" id="{C111885A-E6AE-7547-BD88-6B3A8F25403B}"/>
                  </a:ext>
                </a:extLst>
              </p:cNvPr>
              <p:cNvSpPr txBox="1">
                <a:spLocks noRot="1" noChangeAspect="1" noMove="1" noResize="1" noEditPoints="1" noAdjustHandles="1" noChangeArrowheads="1" noChangeShapeType="1" noTextEdit="1"/>
              </p:cNvSpPr>
              <p:nvPr/>
            </p:nvSpPr>
            <p:spPr>
              <a:xfrm>
                <a:off x="501411" y="1341911"/>
                <a:ext cx="4122603" cy="857992"/>
              </a:xfrm>
              <a:prstGeom prst="rect">
                <a:avLst/>
              </a:prstGeom>
              <a:blipFill>
                <a:blip r:embed="rId8"/>
                <a:stretch>
                  <a:fillRect l="-307" r="-2147" b="-1029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0D89A36-9674-AF4C-9E08-1E4B8B7B54DE}"/>
              </a:ext>
            </a:extLst>
          </p:cNvPr>
          <p:cNvSpPr txBox="1"/>
          <p:nvPr/>
        </p:nvSpPr>
        <p:spPr>
          <a:xfrm>
            <a:off x="1524000" y="4066180"/>
            <a:ext cx="1905000" cy="400110"/>
          </a:xfrm>
          <a:prstGeom prst="rect">
            <a:avLst/>
          </a:prstGeom>
          <a:noFill/>
        </p:spPr>
        <p:txBody>
          <a:bodyPr wrap="square" rtlCol="0">
            <a:spAutoFit/>
          </a:bodyPr>
          <a:lstStyle/>
          <a:p>
            <a:r>
              <a:rPr lang="en-US" sz="2000" b="1" dirty="0">
                <a:solidFill>
                  <a:srgbClr val="0850C0"/>
                </a:solidFill>
              </a:rPr>
              <a:t>Heat Capacity:</a:t>
            </a:r>
          </a:p>
        </p:txBody>
      </p:sp>
      <p:pic>
        <p:nvPicPr>
          <p:cNvPr id="11" name="Picture 10">
            <a:extLst>
              <a:ext uri="{FF2B5EF4-FFF2-40B4-BE49-F238E27FC236}">
                <a16:creationId xmlns:a16="http://schemas.microsoft.com/office/drawing/2014/main" id="{6FE4CA37-E22D-9446-89C6-6659654AED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0636" y="2964915"/>
            <a:ext cx="3833813" cy="2743200"/>
          </a:xfrm>
          <a:prstGeom prst="rect">
            <a:avLst/>
          </a:prstGeom>
        </p:spPr>
      </p:pic>
      <p:sp>
        <p:nvSpPr>
          <p:cNvPr id="4" name="TextBox 3">
            <a:extLst>
              <a:ext uri="{FF2B5EF4-FFF2-40B4-BE49-F238E27FC236}">
                <a16:creationId xmlns:a16="http://schemas.microsoft.com/office/drawing/2014/main" id="{D975B526-6BBF-644D-975F-2A3810791C01}"/>
              </a:ext>
            </a:extLst>
          </p:cNvPr>
          <p:cNvSpPr txBox="1"/>
          <p:nvPr/>
        </p:nvSpPr>
        <p:spPr>
          <a:xfrm>
            <a:off x="8001000" y="3657600"/>
            <a:ext cx="761049" cy="338554"/>
          </a:xfrm>
          <a:prstGeom prst="rect">
            <a:avLst/>
          </a:prstGeom>
          <a:noFill/>
        </p:spPr>
        <p:txBody>
          <a:bodyPr wrap="square" rtlCol="0">
            <a:spAutoFit/>
          </a:bodyPr>
          <a:lstStyle/>
          <a:p>
            <a:r>
              <a:rPr lang="en-US" sz="1600" b="1" dirty="0">
                <a:solidFill>
                  <a:schemeClr val="accent1">
                    <a:lumMod val="50000"/>
                  </a:schemeClr>
                </a:solidFill>
              </a:rPr>
              <a:t>Debye</a:t>
            </a:r>
          </a:p>
        </p:txBody>
      </p:sp>
      <p:sp>
        <p:nvSpPr>
          <p:cNvPr id="13" name="TextBox 12">
            <a:extLst>
              <a:ext uri="{FF2B5EF4-FFF2-40B4-BE49-F238E27FC236}">
                <a16:creationId xmlns:a16="http://schemas.microsoft.com/office/drawing/2014/main" id="{8CD59163-5291-5440-85B0-BE5CCD84CF12}"/>
              </a:ext>
            </a:extLst>
          </p:cNvPr>
          <p:cNvSpPr txBox="1"/>
          <p:nvPr/>
        </p:nvSpPr>
        <p:spPr>
          <a:xfrm>
            <a:off x="7162800" y="3259723"/>
            <a:ext cx="761049" cy="338554"/>
          </a:xfrm>
          <a:prstGeom prst="rect">
            <a:avLst/>
          </a:prstGeom>
          <a:noFill/>
        </p:spPr>
        <p:txBody>
          <a:bodyPr wrap="square" rtlCol="0">
            <a:spAutoFit/>
          </a:bodyPr>
          <a:lstStyle/>
          <a:p>
            <a:r>
              <a:rPr lang="en-US" sz="1600" b="1" dirty="0">
                <a:solidFill>
                  <a:srgbClr val="C00000"/>
                </a:solidFill>
              </a:rPr>
              <a:t>True</a:t>
            </a:r>
          </a:p>
        </p:txBody>
      </p:sp>
    </p:spTree>
    <p:extLst>
      <p:ext uri="{BB962C8B-B14F-4D97-AF65-F5344CB8AC3E}">
        <p14:creationId xmlns:p14="http://schemas.microsoft.com/office/powerpoint/2010/main" val="186419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9" grpId="0"/>
      <p:bldP spid="15" grpId="0"/>
      <p:bldP spid="1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16</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sp>
        <p:nvSpPr>
          <p:cNvPr id="6" name="TextBox 5">
            <a:extLst>
              <a:ext uri="{FF2B5EF4-FFF2-40B4-BE49-F238E27FC236}">
                <a16:creationId xmlns:a16="http://schemas.microsoft.com/office/drawing/2014/main" id="{4F66D64E-56BC-7A4F-880E-9B3F27D55E19}"/>
              </a:ext>
            </a:extLst>
          </p:cNvPr>
          <p:cNvSpPr txBox="1"/>
          <p:nvPr/>
        </p:nvSpPr>
        <p:spPr>
          <a:xfrm>
            <a:off x="1524000" y="2361661"/>
            <a:ext cx="1600202" cy="400110"/>
          </a:xfrm>
          <a:prstGeom prst="rect">
            <a:avLst/>
          </a:prstGeom>
          <a:noFill/>
        </p:spPr>
        <p:txBody>
          <a:bodyPr wrap="square" rtlCol="0">
            <a:spAutoFit/>
          </a:bodyPr>
          <a:lstStyle/>
          <a:p>
            <a:r>
              <a:rPr lang="en-US" sz="2000" b="1" dirty="0">
                <a:solidFill>
                  <a:srgbClr val="0850C0"/>
                </a:solidFill>
              </a:rPr>
              <a:t>Point Defect:</a:t>
            </a:r>
          </a:p>
        </p:txBody>
      </p:sp>
      <p:sp>
        <p:nvSpPr>
          <p:cNvPr id="9" name="TextBox 8">
            <a:extLst>
              <a:ext uri="{FF2B5EF4-FFF2-40B4-BE49-F238E27FC236}">
                <a16:creationId xmlns:a16="http://schemas.microsoft.com/office/drawing/2014/main" id="{EE0A2D35-6F17-B341-B1FC-0911C07D766E}"/>
              </a:ext>
            </a:extLst>
          </p:cNvPr>
          <p:cNvSpPr txBox="1"/>
          <p:nvPr/>
        </p:nvSpPr>
        <p:spPr>
          <a:xfrm>
            <a:off x="1676402" y="838200"/>
            <a:ext cx="1600202" cy="400110"/>
          </a:xfrm>
          <a:prstGeom prst="rect">
            <a:avLst/>
          </a:prstGeom>
          <a:noFill/>
        </p:spPr>
        <p:txBody>
          <a:bodyPr wrap="square" rtlCol="0">
            <a:spAutoFit/>
          </a:bodyPr>
          <a:lstStyle/>
          <a:p>
            <a:r>
              <a:rPr lang="en-US" sz="2000" b="1" dirty="0" err="1">
                <a:solidFill>
                  <a:srgbClr val="0850C0"/>
                </a:solidFill>
              </a:rPr>
              <a:t>Umklapp</a:t>
            </a:r>
            <a:r>
              <a:rPr lang="en-US" sz="2000" b="1" dirty="0">
                <a:solidFill>
                  <a:srgbClr val="0850C0"/>
                </a:solidFill>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542499-E9C5-F249-A013-BE9F8677CCFC}"/>
                  </a:ext>
                </a:extLst>
              </p:cNvPr>
              <p:cNvSpPr txBox="1"/>
              <p:nvPr/>
            </p:nvSpPr>
            <p:spPr>
              <a:xfrm>
                <a:off x="5105400" y="1149885"/>
                <a:ext cx="325794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4924C0"/>
                          </a:solidFill>
                          <a:latin typeface="Cambria Math" panose="02040503050406030204" pitchFamily="18" charset="0"/>
                        </a:rPr>
                        <m:t>𝑔</m:t>
                      </m:r>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r>
                        <a:rPr lang="en-US" sz="2400" b="0" i="1" smtClean="0">
                          <a:solidFill>
                            <a:srgbClr val="4924C0"/>
                          </a:solidFill>
                          <a:latin typeface="Cambria Math" panose="02040503050406030204" pitchFamily="18" charset="0"/>
                        </a:rPr>
                        <m:t>=</m:t>
                      </m:r>
                      <m:f>
                        <m:fPr>
                          <m:ctrlPr>
                            <a:rPr lang="en-US" sz="2400" b="0" i="1" smtClean="0">
                              <a:solidFill>
                                <a:srgbClr val="4924C0"/>
                              </a:solidFill>
                              <a:latin typeface="Cambria Math" panose="02040503050406030204" pitchFamily="18" charset="0"/>
                            </a:rPr>
                          </m:ctrlPr>
                        </m:fPr>
                        <m:num>
                          <m:r>
                            <a:rPr lang="en-US" sz="2400" b="0" i="1" smtClean="0">
                              <a:solidFill>
                                <a:srgbClr val="4924C0"/>
                              </a:solidFill>
                              <a:latin typeface="Cambria Math" panose="02040503050406030204" pitchFamily="18" charset="0"/>
                            </a:rPr>
                            <m:t>3</m:t>
                          </m:r>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r>
                            <a:rPr lang="en-US" sz="2400" i="1">
                              <a:solidFill>
                                <a:srgbClr val="4924C0"/>
                              </a:solidFill>
                              <a:latin typeface="Cambria Math" panose="02040503050406030204" pitchFamily="18" charset="0"/>
                            </a:rPr>
                            <m:t>2</m:t>
                          </m:r>
                          <m:sSup>
                            <m:sSupPr>
                              <m:ctrlPr>
                                <a:rPr lang="en-US" sz="2400" b="0" i="1" smtClean="0">
                                  <a:solidFill>
                                    <a:srgbClr val="4924C0"/>
                                  </a:solidFill>
                                  <a:latin typeface="Cambria Math" panose="02040503050406030204" pitchFamily="18" charset="0"/>
                                </a:rPr>
                              </m:ctrlPr>
                            </m:sSupPr>
                            <m:e>
                              <m:r>
                                <a:rPr lang="en-US" sz="2400" i="1">
                                  <a:solidFill>
                                    <a:srgbClr val="4924C0"/>
                                  </a:solidFill>
                                  <a:latin typeface="Cambria Math" panose="02040503050406030204" pitchFamily="18" charset="0"/>
                                </a:rPr>
                                <m:t>𝜋</m:t>
                              </m:r>
                            </m:e>
                            <m:sup>
                              <m:r>
                                <a:rPr lang="en-US" sz="2400" b="0" i="1" smtClean="0">
                                  <a:solidFill>
                                    <a:srgbClr val="4924C0"/>
                                  </a:solidFill>
                                  <a:latin typeface="Cambria Math" panose="02040503050406030204" pitchFamily="18" charset="0"/>
                                </a:rPr>
                                <m:t>2</m:t>
                              </m:r>
                            </m:sup>
                          </m:sSup>
                          <m:sSubSup>
                            <m:sSubSupPr>
                              <m:ctrlPr>
                                <a:rPr lang="en-US" sz="2400" i="1">
                                  <a:solidFill>
                                    <a:srgbClr val="4924C0"/>
                                  </a:solidFill>
                                  <a:latin typeface="Cambria Math" panose="02040503050406030204" pitchFamily="18" charset="0"/>
                                </a:rPr>
                              </m:ctrlPr>
                            </m:sSubSup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𝑝</m:t>
                              </m:r>
                            </m:sub>
                            <m:sup>
                              <m:r>
                                <a:rPr lang="en-US" sz="2400" i="1">
                                  <a:solidFill>
                                    <a:srgbClr val="4924C0"/>
                                  </a:solidFill>
                                  <a:latin typeface="Cambria Math" panose="02040503050406030204" pitchFamily="18" charset="0"/>
                                </a:rPr>
                                <m:t>2</m:t>
                              </m:r>
                            </m:sup>
                          </m:sSubSup>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sSub>
                            <m:sSubPr>
                              <m:ctrlPr>
                                <a:rPr lang="en-US" sz="2400" i="1">
                                  <a:solidFill>
                                    <a:srgbClr val="4924C0"/>
                                  </a:solidFill>
                                  <a:latin typeface="Cambria Math" panose="02040503050406030204" pitchFamily="18" charset="0"/>
                                </a:rPr>
                              </m:ctrlPr>
                            </m:sSub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𝑔</m:t>
                              </m:r>
                            </m:sub>
                          </m:sSub>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den>
                      </m:f>
                    </m:oMath>
                  </m:oMathPara>
                </a14:m>
                <a:endParaRPr lang="en-US" sz="2400" dirty="0">
                  <a:solidFill>
                    <a:srgbClr val="4924C0"/>
                  </a:solidFill>
                </a:endParaRPr>
              </a:p>
            </p:txBody>
          </p:sp>
        </mc:Choice>
        <mc:Fallback xmlns="">
          <p:sp>
            <p:nvSpPr>
              <p:cNvPr id="12" name="TextBox 11">
                <a:extLst>
                  <a:ext uri="{FF2B5EF4-FFF2-40B4-BE49-F238E27FC236}">
                    <a16:creationId xmlns:a16="http://schemas.microsoft.com/office/drawing/2014/main" id="{A0542499-E9C5-F249-A013-BE9F8677CCFC}"/>
                  </a:ext>
                </a:extLst>
              </p:cNvPr>
              <p:cNvSpPr txBox="1">
                <a:spLocks noRot="1" noChangeAspect="1" noMove="1" noResize="1" noEditPoints="1" noAdjustHandles="1" noChangeArrowheads="1" noChangeShapeType="1" noTextEdit="1"/>
              </p:cNvSpPr>
              <p:nvPr/>
            </p:nvSpPr>
            <p:spPr>
              <a:xfrm>
                <a:off x="5105400" y="1149885"/>
                <a:ext cx="3257943" cy="857992"/>
              </a:xfrm>
              <a:prstGeom prst="rect">
                <a:avLst/>
              </a:prstGeom>
              <a:blipFill>
                <a:blip r:embed="rId3"/>
                <a:stretch>
                  <a:fillRect l="-1550"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286606E-B926-454B-819D-CA8ED839EC7B}"/>
                  </a:ext>
                </a:extLst>
              </p:cNvPr>
              <p:cNvSpPr txBox="1"/>
              <p:nvPr/>
            </p:nvSpPr>
            <p:spPr>
              <a:xfrm>
                <a:off x="152375" y="4640719"/>
                <a:ext cx="3406766" cy="845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𝐶</m:t>
                          </m:r>
                        </m:e>
                        <m:sub>
                          <m:r>
                            <a:rPr lang="en-US" sz="2400" b="0" i="1" smtClean="0">
                              <a:solidFill>
                                <a:schemeClr val="tx1"/>
                              </a:solidFill>
                              <a:latin typeface="Cambria Math" panose="02040503050406030204" pitchFamily="18" charset="0"/>
                            </a:rPr>
                            <m:t>𝑣</m:t>
                          </m:r>
                        </m:sub>
                      </m:sSub>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3</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𝐵</m:t>
                              </m:r>
                            </m:sub>
                          </m:sSub>
                        </m:num>
                        <m:den>
                          <m:r>
                            <a:rPr lang="en-US" sz="2400" i="1">
                              <a:solidFill>
                                <a:schemeClr val="tx1"/>
                              </a:solidFill>
                              <a:latin typeface="Cambria Math" panose="02040503050406030204" pitchFamily="18" charset="0"/>
                            </a:rPr>
                            <m:t>2</m:t>
                          </m:r>
                          <m:sSup>
                            <m:sSupPr>
                              <m:ctrlPr>
                                <a:rPr lang="en-US" sz="2400" b="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𝜋</m:t>
                              </m:r>
                            </m:e>
                            <m:sup>
                              <m:r>
                                <a:rPr lang="en-US" sz="2400" b="0" i="1" smtClean="0">
                                  <a:solidFill>
                                    <a:schemeClr val="tx1"/>
                                  </a:solidFill>
                                  <a:latin typeface="Cambria Math" panose="02040503050406030204" pitchFamily="18" charset="0"/>
                                </a:rPr>
                                <m:t>2</m:t>
                              </m:r>
                            </m:sup>
                          </m:sSup>
                        </m:den>
                      </m:f>
                      <m:f>
                        <m:fPr>
                          <m:ctrlPr>
                            <a:rPr lang="en-US" sz="2400" i="1" smtClean="0">
                              <a:solidFill>
                                <a:srgbClr val="4924C0"/>
                              </a:solidFill>
                              <a:latin typeface="Cambria Math" panose="02040503050406030204" pitchFamily="18" charset="0"/>
                            </a:rPr>
                          </m:ctrlPr>
                        </m:fPr>
                        <m:num>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sSub>
                            <m:sSubPr>
                              <m:ctrlPr>
                                <a:rPr lang="en-US" sz="2400" b="0" i="1" smtClean="0">
                                  <a:solidFill>
                                    <a:srgbClr val="4924C0"/>
                                  </a:solidFill>
                                  <a:latin typeface="Cambria Math" panose="02040503050406030204" pitchFamily="18" charset="0"/>
                                </a:rPr>
                              </m:ctrlPr>
                            </m:sSub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𝑝</m:t>
                              </m:r>
                            </m:sub>
                          </m:sSub>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sSub>
                            <m:sSubPr>
                              <m:ctrlPr>
                                <a:rPr lang="en-US" sz="2400" b="0" i="1" smtClean="0">
                                  <a:solidFill>
                                    <a:srgbClr val="4924C0"/>
                                  </a:solidFill>
                                  <a:latin typeface="Cambria Math" panose="02040503050406030204" pitchFamily="18" charset="0"/>
                                </a:rPr>
                              </m:ctrlPr>
                            </m:sSub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𝑔</m:t>
                              </m:r>
                            </m:sub>
                          </m:sSub>
                          <m:r>
                            <a:rPr lang="en-US" sz="2400" b="0" i="1" smtClean="0">
                              <a:solidFill>
                                <a:srgbClr val="4924C0"/>
                              </a:solidFill>
                              <a:latin typeface="Cambria Math" panose="02040503050406030204" pitchFamily="18" charset="0"/>
                            </a:rPr>
                            <m:t>(</m:t>
                          </m:r>
                          <m:r>
                            <a:rPr lang="en-US" sz="2400" b="0" i="1" smtClean="0">
                              <a:solidFill>
                                <a:srgbClr val="4924C0"/>
                              </a:solidFill>
                              <a:latin typeface="Cambria Math" panose="02040503050406030204" pitchFamily="18" charset="0"/>
                            </a:rPr>
                            <m:t>𝜔</m:t>
                          </m:r>
                          <m:r>
                            <a:rPr lang="en-US" sz="2400" b="0" i="1" smtClean="0">
                              <a:solidFill>
                                <a:srgbClr val="4924C0"/>
                              </a:solidFill>
                              <a:latin typeface="Cambria Math" panose="02040503050406030204" pitchFamily="18" charset="0"/>
                            </a:rPr>
                            <m:t>)</m:t>
                          </m:r>
                        </m:den>
                      </m:f>
                    </m:oMath>
                  </m:oMathPara>
                </a14:m>
                <a:endParaRPr lang="en-US" sz="2400" dirty="0">
                  <a:solidFill>
                    <a:schemeClr val="tx1"/>
                  </a:solidFill>
                </a:endParaRPr>
              </a:p>
            </p:txBody>
          </p:sp>
        </mc:Choice>
        <mc:Fallback xmlns="">
          <p:sp>
            <p:nvSpPr>
              <p:cNvPr id="19" name="TextBox 18">
                <a:extLst>
                  <a:ext uri="{FF2B5EF4-FFF2-40B4-BE49-F238E27FC236}">
                    <a16:creationId xmlns:a16="http://schemas.microsoft.com/office/drawing/2014/main" id="{2286606E-B926-454B-819D-CA8ED839EC7B}"/>
                  </a:ext>
                </a:extLst>
              </p:cNvPr>
              <p:cNvSpPr txBox="1">
                <a:spLocks noRot="1" noChangeAspect="1" noMove="1" noResize="1" noEditPoints="1" noAdjustHandles="1" noChangeArrowheads="1" noChangeShapeType="1" noTextEdit="1"/>
              </p:cNvSpPr>
              <p:nvPr/>
            </p:nvSpPr>
            <p:spPr>
              <a:xfrm>
                <a:off x="152375" y="4640719"/>
                <a:ext cx="3406766" cy="845681"/>
              </a:xfrm>
              <a:prstGeom prst="rect">
                <a:avLst/>
              </a:prstGeom>
              <a:blipFill>
                <a:blip r:embed="rId4"/>
                <a:stretch>
                  <a:fillRect l="-1866" r="-2612"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585B0D-FC57-374E-9D8E-D9B65DCB0B91}"/>
                  </a:ext>
                </a:extLst>
              </p:cNvPr>
              <p:cNvSpPr txBox="1"/>
              <p:nvPr/>
            </p:nvSpPr>
            <p:spPr>
              <a:xfrm>
                <a:off x="201883" y="2886252"/>
                <a:ext cx="4769896" cy="8837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𝜏</m:t>
                          </m:r>
                        </m:e>
                        <m:sub>
                          <m:r>
                            <m:rPr>
                              <m:sty m:val="p"/>
                            </m:rPr>
                            <a:rPr lang="en-US" sz="2400" b="0" i="0" smtClean="0">
                              <a:latin typeface="Cambria Math" panose="02040503050406030204" pitchFamily="18" charset="0"/>
                            </a:rPr>
                            <m:t>d</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𝜋</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num>
                        <m:den>
                          <m:r>
                            <a:rPr lang="en-US" sz="2400" b="0" i="1" smtClean="0">
                              <a:latin typeface="Cambria Math" panose="02040503050406030204" pitchFamily="18" charset="0"/>
                            </a:rPr>
                            <m:t>6</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𝑀</m:t>
                                  </m:r>
                                </m:num>
                                <m:den>
                                  <m:r>
                                    <a:rPr lang="en-US" sz="2400" b="0" i="1" smtClean="0">
                                      <a:latin typeface="Cambria Math" panose="02040503050406030204" pitchFamily="18" charset="0"/>
                                    </a:rPr>
                                    <m:t>𝑀</m:t>
                                  </m:r>
                                </m:den>
                              </m:f>
                            </m:e>
                          </m:d>
                        </m:e>
                        <m:sup>
                          <m:r>
                            <a:rPr lang="en-US" sz="2400" b="0" i="1" smtClean="0">
                              <a:latin typeface="Cambria Math" panose="02040503050406030204" pitchFamily="18" charset="0"/>
                            </a:rPr>
                            <m:t>2</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f>
                        <m:fPr>
                          <m:ctrlPr>
                            <a:rPr lang="en-US" sz="2400" b="0" i="1" smtClean="0">
                              <a:solidFill>
                                <a:srgbClr val="4924C0"/>
                              </a:solidFill>
                              <a:latin typeface="Cambria Math" panose="02040503050406030204" pitchFamily="18" charset="0"/>
                            </a:rPr>
                          </m:ctrlPr>
                        </m:fPr>
                        <m:num>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sSubSup>
                            <m:sSubSupPr>
                              <m:ctrlPr>
                                <a:rPr lang="en-US" sz="2400" b="0" i="1" smtClean="0">
                                  <a:solidFill>
                                    <a:srgbClr val="4924C0"/>
                                  </a:solidFill>
                                  <a:latin typeface="Cambria Math" panose="02040503050406030204" pitchFamily="18" charset="0"/>
                                </a:rPr>
                              </m:ctrlPr>
                            </m:sSubSup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𝑝</m:t>
                              </m:r>
                            </m:sub>
                            <m:sup>
                              <m:r>
                                <a:rPr lang="en-US" sz="2400" b="0" i="1" smtClean="0">
                                  <a:solidFill>
                                    <a:srgbClr val="4924C0"/>
                                  </a:solidFill>
                                  <a:latin typeface="Cambria Math" panose="02040503050406030204" pitchFamily="18" charset="0"/>
                                </a:rPr>
                                <m:t>2</m:t>
                              </m:r>
                            </m:sup>
                          </m:sSubSup>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sSub>
                            <m:sSubPr>
                              <m:ctrlPr>
                                <a:rPr lang="en-US" sz="2400" b="0" i="1" smtClean="0">
                                  <a:solidFill>
                                    <a:srgbClr val="4924C0"/>
                                  </a:solidFill>
                                  <a:latin typeface="Cambria Math" panose="02040503050406030204" pitchFamily="18" charset="0"/>
                                </a:rPr>
                              </m:ctrlPr>
                            </m:sSub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𝑔</m:t>
                              </m:r>
                            </m:sub>
                          </m:sSub>
                          <m:r>
                            <a:rPr lang="en-US" sz="2400" b="0" i="1" smtClean="0">
                              <a:solidFill>
                                <a:srgbClr val="4924C0"/>
                              </a:solidFill>
                              <a:latin typeface="Cambria Math" panose="02040503050406030204" pitchFamily="18" charset="0"/>
                            </a:rPr>
                            <m:t>(</m:t>
                          </m:r>
                          <m:r>
                            <a:rPr lang="en-US" sz="2400" b="0" i="1" smtClean="0">
                              <a:solidFill>
                                <a:srgbClr val="4924C0"/>
                              </a:solidFill>
                              <a:latin typeface="Cambria Math" panose="02040503050406030204" pitchFamily="18" charset="0"/>
                            </a:rPr>
                            <m:t>𝜔</m:t>
                          </m:r>
                          <m:r>
                            <a:rPr lang="en-US" sz="2400" b="0" i="1" smtClean="0">
                              <a:solidFill>
                                <a:srgbClr val="4924C0"/>
                              </a:solidFill>
                              <a:latin typeface="Cambria Math" panose="02040503050406030204" pitchFamily="18" charset="0"/>
                            </a:rPr>
                            <m:t>)</m:t>
                          </m:r>
                        </m:den>
                      </m:f>
                    </m:oMath>
                  </m:oMathPara>
                </a14:m>
                <a:endParaRPr lang="en-US" sz="2400" dirty="0"/>
              </a:p>
            </p:txBody>
          </p:sp>
        </mc:Choice>
        <mc:Fallback xmlns="">
          <p:sp>
            <p:nvSpPr>
              <p:cNvPr id="15" name="TextBox 14">
                <a:extLst>
                  <a:ext uri="{FF2B5EF4-FFF2-40B4-BE49-F238E27FC236}">
                    <a16:creationId xmlns:a16="http://schemas.microsoft.com/office/drawing/2014/main" id="{BE585B0D-FC57-374E-9D8E-D9B65DCB0B91}"/>
                  </a:ext>
                </a:extLst>
              </p:cNvPr>
              <p:cNvSpPr txBox="1">
                <a:spLocks noRot="1" noChangeAspect="1" noMove="1" noResize="1" noEditPoints="1" noAdjustHandles="1" noChangeArrowheads="1" noChangeShapeType="1" noTextEdit="1"/>
              </p:cNvSpPr>
              <p:nvPr/>
            </p:nvSpPr>
            <p:spPr>
              <a:xfrm>
                <a:off x="201883" y="2886252"/>
                <a:ext cx="4769896" cy="883703"/>
              </a:xfrm>
              <a:prstGeom prst="rect">
                <a:avLst/>
              </a:prstGeom>
              <a:blipFill>
                <a:blip r:embed="rId5"/>
                <a:stretch>
                  <a:fillRect l="-266" r="-1862"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111885A-E6AE-7547-BD88-6B3A8F25403B}"/>
                  </a:ext>
                </a:extLst>
              </p:cNvPr>
              <p:cNvSpPr txBox="1"/>
              <p:nvPr/>
            </p:nvSpPr>
            <p:spPr>
              <a:xfrm>
                <a:off x="501411" y="1341911"/>
                <a:ext cx="4171398"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𝜏</m:t>
                          </m:r>
                        </m:e>
                        <m:sub>
                          <m:r>
                            <m:rPr>
                              <m:sty m:val="p"/>
                            </m:rPr>
                            <a:rPr lang="en-US" sz="2400" b="0" i="0" smtClean="0">
                              <a:latin typeface="Cambria Math" panose="02040503050406030204" pitchFamily="18" charset="0"/>
                            </a:rPr>
                            <m:t>U</m:t>
                          </m:r>
                        </m:sub>
                        <m:sup>
                          <m:r>
                            <a:rPr lang="en-US" sz="2400" b="0" i="1" smtClean="0">
                              <a:latin typeface="Cambria Math" panose="02040503050406030204" pitchFamily="18" charset="0"/>
                            </a:rPr>
                            <m:t> −1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4</m:t>
                          </m:r>
                          <m:r>
                            <a:rPr lang="en-US" sz="2400" b="0" i="1" smtClean="0">
                              <a:latin typeface="Cambria Math" panose="02040503050406030204" pitchFamily="18" charset="0"/>
                            </a:rPr>
                            <m:t>𝜋</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r>
                                <a:rPr lang="en-US" sz="2400" b="0" i="1" smtClean="0">
                                  <a:latin typeface="Cambria Math" panose="02040503050406030204" pitchFamily="18" charset="0"/>
                                </a:rPr>
                                <m:t>𝛾</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r>
                            <a:rPr lang="en-US" sz="2400" b="0" i="1" smtClean="0">
                              <a:latin typeface="Cambria Math" panose="02040503050406030204" pitchFamily="18" charset="0"/>
                            </a:rPr>
                            <m:t>𝑀</m:t>
                          </m:r>
                        </m:den>
                      </m:f>
                      <m:f>
                        <m:fPr>
                          <m:ctrlPr>
                            <a:rPr lang="en-US" sz="2400" b="0" i="1" smtClean="0">
                              <a:solidFill>
                                <a:srgbClr val="4924C0"/>
                              </a:solidFill>
                              <a:latin typeface="Cambria Math" panose="02040503050406030204" pitchFamily="18" charset="0"/>
                            </a:rPr>
                          </m:ctrlPr>
                        </m:fPr>
                        <m:num>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sSubSup>
                            <m:sSubSupPr>
                              <m:ctrlPr>
                                <a:rPr lang="en-US" sz="2400" b="0" i="1" smtClean="0">
                                  <a:solidFill>
                                    <a:srgbClr val="4924C0"/>
                                  </a:solidFill>
                                  <a:latin typeface="Cambria Math" panose="02040503050406030204" pitchFamily="18" charset="0"/>
                                </a:rPr>
                              </m:ctrlPr>
                            </m:sSubSup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𝑝</m:t>
                              </m:r>
                            </m:sub>
                            <m:sup>
                              <m:r>
                                <a:rPr lang="en-US" sz="2400" b="0" i="1" smtClean="0">
                                  <a:solidFill>
                                    <a:srgbClr val="4924C0"/>
                                  </a:solidFill>
                                  <a:latin typeface="Cambria Math" panose="02040503050406030204" pitchFamily="18" charset="0"/>
                                </a:rPr>
                                <m:t>2</m:t>
                              </m:r>
                            </m:sup>
                          </m:sSubSup>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sSub>
                            <m:sSubPr>
                              <m:ctrlPr>
                                <a:rPr lang="en-US" sz="2400" b="0" i="1" smtClean="0">
                                  <a:solidFill>
                                    <a:srgbClr val="4924C0"/>
                                  </a:solidFill>
                                  <a:latin typeface="Cambria Math" panose="02040503050406030204" pitchFamily="18" charset="0"/>
                                </a:rPr>
                              </m:ctrlPr>
                            </m:sSub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𝑔</m:t>
                              </m:r>
                            </m:sub>
                          </m:sSub>
                          <m:r>
                            <a:rPr lang="en-US" sz="2400" b="0" i="1" smtClean="0">
                              <a:solidFill>
                                <a:srgbClr val="4924C0"/>
                              </a:solidFill>
                              <a:latin typeface="Cambria Math" panose="02040503050406030204" pitchFamily="18" charset="0"/>
                            </a:rPr>
                            <m:t>(</m:t>
                          </m:r>
                          <m:r>
                            <a:rPr lang="en-US" sz="2400" b="0" i="1" smtClean="0">
                              <a:solidFill>
                                <a:srgbClr val="4924C0"/>
                              </a:solidFill>
                              <a:latin typeface="Cambria Math" panose="02040503050406030204" pitchFamily="18" charset="0"/>
                            </a:rPr>
                            <m:t>𝜔</m:t>
                          </m:r>
                          <m:r>
                            <a:rPr lang="en-US" sz="2400" b="0" i="1" smtClean="0">
                              <a:solidFill>
                                <a:srgbClr val="4924C0"/>
                              </a:solidFill>
                              <a:latin typeface="Cambria Math" panose="02040503050406030204" pitchFamily="18" charset="0"/>
                            </a:rPr>
                            <m:t>′′)</m:t>
                          </m:r>
                        </m:den>
                      </m:f>
                    </m:oMath>
                  </m:oMathPara>
                </a14:m>
                <a:endParaRPr lang="en-US" sz="2400" dirty="0"/>
              </a:p>
            </p:txBody>
          </p:sp>
        </mc:Choice>
        <mc:Fallback xmlns="">
          <p:sp>
            <p:nvSpPr>
              <p:cNvPr id="16" name="TextBox 15">
                <a:extLst>
                  <a:ext uri="{FF2B5EF4-FFF2-40B4-BE49-F238E27FC236}">
                    <a16:creationId xmlns:a16="http://schemas.microsoft.com/office/drawing/2014/main" id="{C111885A-E6AE-7547-BD88-6B3A8F25403B}"/>
                  </a:ext>
                </a:extLst>
              </p:cNvPr>
              <p:cNvSpPr txBox="1">
                <a:spLocks noRot="1" noChangeAspect="1" noMove="1" noResize="1" noEditPoints="1" noAdjustHandles="1" noChangeArrowheads="1" noChangeShapeType="1" noTextEdit="1"/>
              </p:cNvSpPr>
              <p:nvPr/>
            </p:nvSpPr>
            <p:spPr>
              <a:xfrm>
                <a:off x="501411" y="1341911"/>
                <a:ext cx="4171398" cy="857992"/>
              </a:xfrm>
              <a:prstGeom prst="rect">
                <a:avLst/>
              </a:prstGeom>
              <a:blipFill>
                <a:blip r:embed="rId6"/>
                <a:stretch>
                  <a:fillRect l="-303" r="-1818" b="-1029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0357037-A25F-0943-B823-5DC477BA4C41}"/>
              </a:ext>
            </a:extLst>
          </p:cNvPr>
          <p:cNvSpPr txBox="1"/>
          <p:nvPr/>
        </p:nvSpPr>
        <p:spPr>
          <a:xfrm>
            <a:off x="1524000" y="4066180"/>
            <a:ext cx="1905000" cy="400110"/>
          </a:xfrm>
          <a:prstGeom prst="rect">
            <a:avLst/>
          </a:prstGeom>
          <a:noFill/>
        </p:spPr>
        <p:txBody>
          <a:bodyPr wrap="square" rtlCol="0">
            <a:spAutoFit/>
          </a:bodyPr>
          <a:lstStyle/>
          <a:p>
            <a:r>
              <a:rPr lang="en-US" sz="2000" b="1" dirty="0">
                <a:solidFill>
                  <a:srgbClr val="0850C0"/>
                </a:solidFill>
              </a:rPr>
              <a:t>Heat Capacity:</a:t>
            </a:r>
          </a:p>
        </p:txBody>
      </p:sp>
    </p:spTree>
    <p:extLst>
      <p:ext uri="{BB962C8B-B14F-4D97-AF65-F5344CB8AC3E}">
        <p14:creationId xmlns:p14="http://schemas.microsoft.com/office/powerpoint/2010/main" val="338872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17</a:t>
            </a:fld>
            <a:endParaRPr lang="en-US" dirty="0"/>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sp>
        <p:nvSpPr>
          <p:cNvPr id="6" name="TextBox 5">
            <a:extLst>
              <a:ext uri="{FF2B5EF4-FFF2-40B4-BE49-F238E27FC236}">
                <a16:creationId xmlns:a16="http://schemas.microsoft.com/office/drawing/2014/main" id="{4F66D64E-56BC-7A4F-880E-9B3F27D55E19}"/>
              </a:ext>
            </a:extLst>
          </p:cNvPr>
          <p:cNvSpPr txBox="1"/>
          <p:nvPr/>
        </p:nvSpPr>
        <p:spPr>
          <a:xfrm>
            <a:off x="973652" y="2361661"/>
            <a:ext cx="1845748" cy="430887"/>
          </a:xfrm>
          <a:prstGeom prst="rect">
            <a:avLst/>
          </a:prstGeom>
          <a:noFill/>
        </p:spPr>
        <p:txBody>
          <a:bodyPr wrap="square" rtlCol="0">
            <a:spAutoFit/>
          </a:bodyPr>
          <a:lstStyle/>
          <a:p>
            <a:r>
              <a:rPr lang="en-US" sz="2200" b="1" dirty="0">
                <a:solidFill>
                  <a:srgbClr val="0850C0"/>
                </a:solidFill>
              </a:rPr>
              <a:t>Point Defect:</a:t>
            </a:r>
          </a:p>
        </p:txBody>
      </p:sp>
      <p:sp>
        <p:nvSpPr>
          <p:cNvPr id="9" name="TextBox 8">
            <a:extLst>
              <a:ext uri="{FF2B5EF4-FFF2-40B4-BE49-F238E27FC236}">
                <a16:creationId xmlns:a16="http://schemas.microsoft.com/office/drawing/2014/main" id="{EE0A2D35-6F17-B341-B1FC-0911C07D766E}"/>
              </a:ext>
            </a:extLst>
          </p:cNvPr>
          <p:cNvSpPr txBox="1"/>
          <p:nvPr/>
        </p:nvSpPr>
        <p:spPr>
          <a:xfrm>
            <a:off x="1219200" y="838200"/>
            <a:ext cx="1600202" cy="430887"/>
          </a:xfrm>
          <a:prstGeom prst="rect">
            <a:avLst/>
          </a:prstGeom>
          <a:noFill/>
        </p:spPr>
        <p:txBody>
          <a:bodyPr wrap="square" rtlCol="0">
            <a:spAutoFit/>
          </a:bodyPr>
          <a:lstStyle/>
          <a:p>
            <a:r>
              <a:rPr lang="en-US" sz="2200" b="1" dirty="0" err="1">
                <a:solidFill>
                  <a:srgbClr val="0850C0"/>
                </a:solidFill>
              </a:rPr>
              <a:t>Umklapp</a:t>
            </a:r>
            <a:r>
              <a:rPr lang="en-US" sz="2200" b="1" dirty="0">
                <a:solidFill>
                  <a:srgbClr val="0850C0"/>
                </a:solidFill>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542499-E9C5-F249-A013-BE9F8677CCFC}"/>
                  </a:ext>
                </a:extLst>
              </p:cNvPr>
              <p:cNvSpPr txBox="1"/>
              <p:nvPr/>
            </p:nvSpPr>
            <p:spPr>
              <a:xfrm>
                <a:off x="5657457" y="982057"/>
                <a:ext cx="325794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4924C0"/>
                          </a:solidFill>
                          <a:latin typeface="Cambria Math" panose="02040503050406030204" pitchFamily="18" charset="0"/>
                        </a:rPr>
                        <m:t>𝑔</m:t>
                      </m:r>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r>
                        <a:rPr lang="en-US" sz="2400" b="0" i="1" smtClean="0">
                          <a:solidFill>
                            <a:srgbClr val="4924C0"/>
                          </a:solidFill>
                          <a:latin typeface="Cambria Math" panose="02040503050406030204" pitchFamily="18" charset="0"/>
                        </a:rPr>
                        <m:t>=</m:t>
                      </m:r>
                      <m:f>
                        <m:fPr>
                          <m:ctrlPr>
                            <a:rPr lang="en-US" sz="2400" b="0" i="1" smtClean="0">
                              <a:solidFill>
                                <a:srgbClr val="4924C0"/>
                              </a:solidFill>
                              <a:latin typeface="Cambria Math" panose="02040503050406030204" pitchFamily="18" charset="0"/>
                            </a:rPr>
                          </m:ctrlPr>
                        </m:fPr>
                        <m:num>
                          <m:r>
                            <a:rPr lang="en-US" sz="2400" b="0" i="1" smtClean="0">
                              <a:solidFill>
                                <a:srgbClr val="4924C0"/>
                              </a:solidFill>
                              <a:latin typeface="Cambria Math" panose="02040503050406030204" pitchFamily="18" charset="0"/>
                            </a:rPr>
                            <m:t>3</m:t>
                          </m:r>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r>
                            <a:rPr lang="en-US" sz="2400" i="1">
                              <a:solidFill>
                                <a:srgbClr val="4924C0"/>
                              </a:solidFill>
                              <a:latin typeface="Cambria Math" panose="02040503050406030204" pitchFamily="18" charset="0"/>
                            </a:rPr>
                            <m:t>2</m:t>
                          </m:r>
                          <m:sSup>
                            <m:sSupPr>
                              <m:ctrlPr>
                                <a:rPr lang="en-US" sz="2400" b="0" i="1" smtClean="0">
                                  <a:solidFill>
                                    <a:srgbClr val="4924C0"/>
                                  </a:solidFill>
                                  <a:latin typeface="Cambria Math" panose="02040503050406030204" pitchFamily="18" charset="0"/>
                                </a:rPr>
                              </m:ctrlPr>
                            </m:sSupPr>
                            <m:e>
                              <m:r>
                                <a:rPr lang="en-US" sz="2400" i="1">
                                  <a:solidFill>
                                    <a:srgbClr val="4924C0"/>
                                  </a:solidFill>
                                  <a:latin typeface="Cambria Math" panose="02040503050406030204" pitchFamily="18" charset="0"/>
                                </a:rPr>
                                <m:t>𝜋</m:t>
                              </m:r>
                            </m:e>
                            <m:sup>
                              <m:r>
                                <a:rPr lang="en-US" sz="2400" b="0" i="1" smtClean="0">
                                  <a:solidFill>
                                    <a:srgbClr val="4924C0"/>
                                  </a:solidFill>
                                  <a:latin typeface="Cambria Math" panose="02040503050406030204" pitchFamily="18" charset="0"/>
                                </a:rPr>
                                <m:t>2</m:t>
                              </m:r>
                            </m:sup>
                          </m:sSup>
                          <m:sSubSup>
                            <m:sSubSupPr>
                              <m:ctrlPr>
                                <a:rPr lang="en-US" sz="2400" i="1">
                                  <a:solidFill>
                                    <a:srgbClr val="4924C0"/>
                                  </a:solidFill>
                                  <a:latin typeface="Cambria Math" panose="02040503050406030204" pitchFamily="18" charset="0"/>
                                </a:rPr>
                              </m:ctrlPr>
                            </m:sSubSup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𝑝</m:t>
                              </m:r>
                            </m:sub>
                            <m:sup>
                              <m:r>
                                <a:rPr lang="en-US" sz="2400" i="1">
                                  <a:solidFill>
                                    <a:srgbClr val="4924C0"/>
                                  </a:solidFill>
                                  <a:latin typeface="Cambria Math" panose="02040503050406030204" pitchFamily="18" charset="0"/>
                                </a:rPr>
                                <m:t>2</m:t>
                              </m:r>
                            </m:sup>
                          </m:sSubSup>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sSub>
                            <m:sSubPr>
                              <m:ctrlPr>
                                <a:rPr lang="en-US" sz="2400" i="1">
                                  <a:solidFill>
                                    <a:srgbClr val="4924C0"/>
                                  </a:solidFill>
                                  <a:latin typeface="Cambria Math" panose="02040503050406030204" pitchFamily="18" charset="0"/>
                                </a:rPr>
                              </m:ctrlPr>
                            </m:sSub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𝑔</m:t>
                              </m:r>
                            </m:sub>
                          </m:sSub>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den>
                      </m:f>
                    </m:oMath>
                  </m:oMathPara>
                </a14:m>
                <a:endParaRPr lang="en-US" sz="2400" dirty="0">
                  <a:solidFill>
                    <a:srgbClr val="4924C0"/>
                  </a:solidFill>
                </a:endParaRPr>
              </a:p>
            </p:txBody>
          </p:sp>
        </mc:Choice>
        <mc:Fallback xmlns="">
          <p:sp>
            <p:nvSpPr>
              <p:cNvPr id="12" name="TextBox 11">
                <a:extLst>
                  <a:ext uri="{FF2B5EF4-FFF2-40B4-BE49-F238E27FC236}">
                    <a16:creationId xmlns:a16="http://schemas.microsoft.com/office/drawing/2014/main" id="{A0542499-E9C5-F249-A013-BE9F8677CCFC}"/>
                  </a:ext>
                </a:extLst>
              </p:cNvPr>
              <p:cNvSpPr txBox="1">
                <a:spLocks noRot="1" noChangeAspect="1" noMove="1" noResize="1" noEditPoints="1" noAdjustHandles="1" noChangeArrowheads="1" noChangeShapeType="1" noTextEdit="1"/>
              </p:cNvSpPr>
              <p:nvPr/>
            </p:nvSpPr>
            <p:spPr>
              <a:xfrm>
                <a:off x="5657457" y="982057"/>
                <a:ext cx="3257943" cy="857992"/>
              </a:xfrm>
              <a:prstGeom prst="rect">
                <a:avLst/>
              </a:prstGeom>
              <a:blipFill>
                <a:blip r:embed="rId3"/>
                <a:stretch>
                  <a:fillRect l="-116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F1004E2-E7C9-804B-91A7-292A19AB7043}"/>
                  </a:ext>
                </a:extLst>
              </p:cNvPr>
              <p:cNvSpPr txBox="1"/>
              <p:nvPr/>
            </p:nvSpPr>
            <p:spPr>
              <a:xfrm>
                <a:off x="870824" y="4468492"/>
                <a:ext cx="209775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𝐶</m:t>
                          </m:r>
                        </m:e>
                        <m:sub>
                          <m:r>
                            <a:rPr lang="en-US" sz="2200" b="0" i="1" smtClean="0">
                              <a:solidFill>
                                <a:schemeClr val="tx1"/>
                              </a:solidFill>
                              <a:latin typeface="Cambria Math" panose="02040503050406030204" pitchFamily="18" charset="0"/>
                            </a:rPr>
                            <m:t>𝑣</m:t>
                          </m:r>
                        </m:sub>
                      </m:sSub>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𝜔</m:t>
                          </m:r>
                        </m:e>
                      </m:d>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𝑘</m:t>
                          </m:r>
                        </m:e>
                        <m:sub>
                          <m:r>
                            <a:rPr lang="en-US" sz="2200" b="0" i="1" smtClean="0">
                              <a:solidFill>
                                <a:schemeClr val="tx1"/>
                              </a:solidFill>
                              <a:latin typeface="Cambria Math" panose="02040503050406030204" pitchFamily="18" charset="0"/>
                            </a:rPr>
                            <m:t>𝐵</m:t>
                          </m:r>
                        </m:sub>
                      </m:sSub>
                      <m:r>
                        <a:rPr lang="en-US" sz="2200" b="0" i="1" smtClean="0">
                          <a:solidFill>
                            <a:srgbClr val="4924C0"/>
                          </a:solidFill>
                          <a:latin typeface="Cambria Math" panose="02040503050406030204" pitchFamily="18" charset="0"/>
                        </a:rPr>
                        <m:t>𝑔</m:t>
                      </m:r>
                      <m:r>
                        <a:rPr lang="en-US" sz="2200" b="0" i="1" smtClean="0">
                          <a:solidFill>
                            <a:srgbClr val="4924C0"/>
                          </a:solidFill>
                          <a:latin typeface="Cambria Math" panose="02040503050406030204" pitchFamily="18" charset="0"/>
                        </a:rPr>
                        <m:t>(</m:t>
                      </m:r>
                      <m:r>
                        <a:rPr lang="en-US" sz="2200" b="0" i="1" smtClean="0">
                          <a:solidFill>
                            <a:srgbClr val="4924C0"/>
                          </a:solidFill>
                          <a:latin typeface="Cambria Math" panose="02040503050406030204" pitchFamily="18" charset="0"/>
                        </a:rPr>
                        <m:t>𝜔</m:t>
                      </m:r>
                      <m:r>
                        <a:rPr lang="en-US" sz="2200" b="0" i="1" smtClean="0">
                          <a:solidFill>
                            <a:srgbClr val="4924C0"/>
                          </a:solidFill>
                          <a:latin typeface="Cambria Math" panose="02040503050406030204" pitchFamily="18" charset="0"/>
                        </a:rPr>
                        <m:t>)</m:t>
                      </m:r>
                    </m:oMath>
                  </m:oMathPara>
                </a14:m>
                <a:endParaRPr lang="en-US" sz="2200" dirty="0">
                  <a:solidFill>
                    <a:schemeClr val="tx1"/>
                  </a:solidFill>
                </a:endParaRPr>
              </a:p>
            </p:txBody>
          </p:sp>
        </mc:Choice>
        <mc:Fallback xmlns="">
          <p:sp>
            <p:nvSpPr>
              <p:cNvPr id="20" name="TextBox 19">
                <a:extLst>
                  <a:ext uri="{FF2B5EF4-FFF2-40B4-BE49-F238E27FC236}">
                    <a16:creationId xmlns:a16="http://schemas.microsoft.com/office/drawing/2014/main" id="{4F1004E2-E7C9-804B-91A7-292A19AB7043}"/>
                  </a:ext>
                </a:extLst>
              </p:cNvPr>
              <p:cNvSpPr txBox="1">
                <a:spLocks noRot="1" noChangeAspect="1" noMove="1" noResize="1" noEditPoints="1" noAdjustHandles="1" noChangeArrowheads="1" noChangeShapeType="1" noTextEdit="1"/>
              </p:cNvSpPr>
              <p:nvPr/>
            </p:nvSpPr>
            <p:spPr>
              <a:xfrm>
                <a:off x="870824" y="4468492"/>
                <a:ext cx="2097754" cy="338554"/>
              </a:xfrm>
              <a:prstGeom prst="rect">
                <a:avLst/>
              </a:prstGeom>
              <a:blipFill>
                <a:blip r:embed="rId4"/>
                <a:stretch>
                  <a:fillRect l="-2410" r="-3614"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53F6721-879E-B640-A847-58CB803D5762}"/>
                  </a:ext>
                </a:extLst>
              </p:cNvPr>
              <p:cNvSpPr txBox="1"/>
              <p:nvPr/>
            </p:nvSpPr>
            <p:spPr>
              <a:xfrm>
                <a:off x="0" y="2886252"/>
                <a:ext cx="3547253" cy="7101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𝜏</m:t>
                          </m:r>
                        </m:e>
                        <m:sup>
                          <m:r>
                            <a:rPr lang="en-US" sz="2200" b="0" i="1" smtClean="0">
                              <a:latin typeface="Cambria Math" panose="02040503050406030204" pitchFamily="18" charset="0"/>
                            </a:rPr>
                            <m:t>−1</m:t>
                          </m:r>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𝜋</m:t>
                          </m:r>
                          <m:sSub>
                            <m:sSubPr>
                              <m:ctrlPr>
                                <a:rPr lang="en-US" sz="2200" b="0" i="1" smtClean="0">
                                  <a:latin typeface="Cambria Math" panose="02040503050406030204" pitchFamily="18" charset="0"/>
                                </a:rPr>
                              </m:ctrlPr>
                            </m:sSubPr>
                            <m:e>
                              <m:r>
                                <m:rPr>
                                  <m:sty m:val="p"/>
                                </m:rPr>
                                <a:rPr lang="en-US" sz="2200" b="0" i="0" smtClean="0">
                                  <a:latin typeface="Cambria Math" panose="02040503050406030204" pitchFamily="18" charset="0"/>
                                </a:rPr>
                                <m:t>Ω</m:t>
                              </m:r>
                            </m:e>
                            <m:sub>
                              <m:r>
                                <a:rPr lang="en-US" sz="2200" b="0" i="1" smtClean="0">
                                  <a:latin typeface="Cambria Math" panose="02040503050406030204" pitchFamily="18" charset="0"/>
                                </a:rPr>
                                <m:t>0</m:t>
                              </m:r>
                            </m:sub>
                          </m:sSub>
                        </m:num>
                        <m:den>
                          <m:r>
                            <a:rPr lang="en-US" sz="2200" b="0" i="1" smtClean="0">
                              <a:latin typeface="Cambria Math" panose="02040503050406030204" pitchFamily="18" charset="0"/>
                            </a:rPr>
                            <m:t>6</m:t>
                          </m:r>
                        </m:den>
                      </m:f>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𝑓</m:t>
                          </m:r>
                        </m:e>
                        <m:sub>
                          <m:r>
                            <a:rPr lang="en-US" sz="2200" b="0" i="1" smtClean="0">
                              <a:latin typeface="Cambria Math" panose="02040503050406030204" pitchFamily="18" charset="0"/>
                            </a:rPr>
                            <m:t>𝑖</m:t>
                          </m:r>
                        </m:sub>
                      </m:sSub>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m:rPr>
                                      <m:sty m:val="p"/>
                                    </m:rPr>
                                    <a:rPr lang="en-US" sz="2200" b="0" i="0" smtClean="0">
                                      <a:latin typeface="Cambria Math" panose="02040503050406030204" pitchFamily="18" charset="0"/>
                                    </a:rPr>
                                    <m:t>Δ</m:t>
                                  </m:r>
                                  <m:r>
                                    <a:rPr lang="en-US" sz="2200" b="0" i="1" smtClean="0">
                                      <a:latin typeface="Cambria Math" panose="02040503050406030204" pitchFamily="18" charset="0"/>
                                    </a:rPr>
                                    <m:t>𝑀</m:t>
                                  </m:r>
                                </m:num>
                                <m:den>
                                  <m:r>
                                    <a:rPr lang="en-US" sz="2200" b="0" i="1" smtClean="0">
                                      <a:latin typeface="Cambria Math" panose="02040503050406030204" pitchFamily="18" charset="0"/>
                                    </a:rPr>
                                    <m:t>𝑀</m:t>
                                  </m:r>
                                </m:den>
                              </m:f>
                            </m:e>
                          </m:d>
                        </m:e>
                        <m:sup>
                          <m:r>
                            <a:rPr lang="en-US" sz="2200" b="0" i="1" smtClean="0">
                              <a:latin typeface="Cambria Math" panose="02040503050406030204" pitchFamily="18" charset="0"/>
                            </a:rPr>
                            <m:t>2</m:t>
                          </m:r>
                        </m:sup>
                      </m:sSup>
                      <m:r>
                        <a:rPr lang="en-US" sz="2200" b="0" i="1" smtClean="0">
                          <a:solidFill>
                            <a:srgbClr val="4924C0"/>
                          </a:solidFill>
                          <a:latin typeface="Cambria Math" panose="02040503050406030204" pitchFamily="18" charset="0"/>
                        </a:rPr>
                        <m:t>𝑔</m:t>
                      </m:r>
                      <m:d>
                        <m:dPr>
                          <m:ctrlPr>
                            <a:rPr lang="en-US" sz="2200" b="0" i="1" smtClean="0">
                              <a:solidFill>
                                <a:srgbClr val="4924C0"/>
                              </a:solidFill>
                              <a:latin typeface="Cambria Math" panose="02040503050406030204" pitchFamily="18" charset="0"/>
                            </a:rPr>
                          </m:ctrlPr>
                        </m:dPr>
                        <m:e>
                          <m:r>
                            <a:rPr lang="en-US" sz="2200" b="0" i="1" smtClean="0">
                              <a:solidFill>
                                <a:srgbClr val="4924C0"/>
                              </a:solidFill>
                              <a:latin typeface="Cambria Math" panose="02040503050406030204" pitchFamily="18" charset="0"/>
                            </a:rPr>
                            <m:t>𝜔</m:t>
                          </m:r>
                        </m:e>
                      </m:d>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𝜔</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 </m:t>
                      </m:r>
                    </m:oMath>
                  </m:oMathPara>
                </a14:m>
                <a:endParaRPr lang="en-US" sz="2200" dirty="0"/>
              </a:p>
            </p:txBody>
          </p:sp>
        </mc:Choice>
        <mc:Fallback xmlns="">
          <p:sp>
            <p:nvSpPr>
              <p:cNvPr id="15" name="TextBox 14">
                <a:extLst>
                  <a:ext uri="{FF2B5EF4-FFF2-40B4-BE49-F238E27FC236}">
                    <a16:creationId xmlns:a16="http://schemas.microsoft.com/office/drawing/2014/main" id="{053F6721-879E-B640-A847-58CB803D5762}"/>
                  </a:ext>
                </a:extLst>
              </p:cNvPr>
              <p:cNvSpPr txBox="1">
                <a:spLocks noRot="1" noChangeAspect="1" noMove="1" noResize="1" noEditPoints="1" noAdjustHandles="1" noChangeArrowheads="1" noChangeShapeType="1" noTextEdit="1"/>
              </p:cNvSpPr>
              <p:nvPr/>
            </p:nvSpPr>
            <p:spPr>
              <a:xfrm>
                <a:off x="0" y="2886252"/>
                <a:ext cx="3547253" cy="710131"/>
              </a:xfrm>
              <a:prstGeom prst="rect">
                <a:avLst/>
              </a:prstGeom>
              <a:blipFill>
                <a:blip r:embed="rId5"/>
                <a:stretch>
                  <a:fillRect l="-358" r="-2509"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B543648-0B3A-1E47-B088-CE15A24C06A7}"/>
                  </a:ext>
                </a:extLst>
              </p:cNvPr>
              <p:cNvSpPr txBox="1"/>
              <p:nvPr/>
            </p:nvSpPr>
            <p:spPr>
              <a:xfrm>
                <a:off x="381000" y="1341911"/>
                <a:ext cx="2793457" cy="724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𝜏</m:t>
                          </m:r>
                        </m:e>
                        <m:sup>
                          <m:r>
                            <a:rPr lang="en-US" sz="2200" b="0" i="1" smtClean="0">
                              <a:latin typeface="Cambria Math" panose="02040503050406030204" pitchFamily="18" charset="0"/>
                            </a:rPr>
                            <m:t>−1</m:t>
                          </m:r>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4</m:t>
                          </m:r>
                          <m:r>
                            <a:rPr lang="en-US" sz="2200" b="0" i="1" smtClean="0">
                              <a:latin typeface="Cambria Math" panose="02040503050406030204" pitchFamily="18" charset="0"/>
                            </a:rPr>
                            <m:t>𝜋</m:t>
                          </m:r>
                          <m:r>
                            <a:rPr lang="en-US" sz="2200" b="0" i="1" smtClean="0">
                              <a:latin typeface="Cambria Math" panose="02040503050406030204" pitchFamily="18" charset="0"/>
                            </a:rPr>
                            <m:t>𝑎</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𝛾</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𝑇</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𝐵</m:t>
                              </m:r>
                            </m:sub>
                          </m:sSub>
                        </m:num>
                        <m:den>
                          <m:r>
                            <a:rPr lang="en-US" sz="2200" b="0" i="1" smtClean="0">
                              <a:latin typeface="Cambria Math" panose="02040503050406030204" pitchFamily="18" charset="0"/>
                            </a:rPr>
                            <m:t>√2</m:t>
                          </m:r>
                          <m:r>
                            <a:rPr lang="en-US" sz="2200" b="0" i="1" smtClean="0">
                              <a:latin typeface="Cambria Math" panose="02040503050406030204" pitchFamily="18" charset="0"/>
                            </a:rPr>
                            <m:t>𝑀</m:t>
                          </m:r>
                        </m:den>
                      </m:f>
                      <m:r>
                        <a:rPr lang="en-US" sz="2200" b="0" i="1" smtClean="0">
                          <a:solidFill>
                            <a:srgbClr val="4924C0"/>
                          </a:solidFill>
                          <a:latin typeface="Cambria Math" panose="02040503050406030204" pitchFamily="18" charset="0"/>
                        </a:rPr>
                        <m:t>𝑔</m:t>
                      </m:r>
                      <m:r>
                        <a:rPr lang="en-US" sz="2200" b="0" i="1" smtClean="0">
                          <a:solidFill>
                            <a:srgbClr val="4924C0"/>
                          </a:solidFill>
                          <a:latin typeface="Cambria Math" panose="02040503050406030204" pitchFamily="18" charset="0"/>
                        </a:rPr>
                        <m:t>(</m:t>
                      </m:r>
                      <m:r>
                        <a:rPr lang="en-US" sz="2200" b="0" i="1" smtClean="0">
                          <a:solidFill>
                            <a:srgbClr val="4924C0"/>
                          </a:solidFill>
                          <a:latin typeface="Cambria Math" panose="02040503050406030204" pitchFamily="18" charset="0"/>
                        </a:rPr>
                        <m:t>𝜔</m:t>
                      </m:r>
                      <m:r>
                        <a:rPr lang="en-US" sz="2200" b="0" i="1" smtClean="0">
                          <a:solidFill>
                            <a:srgbClr val="4924C0"/>
                          </a:solidFill>
                          <a:latin typeface="Cambria Math" panose="02040503050406030204" pitchFamily="18" charset="0"/>
                        </a:rPr>
                        <m:t>)</m:t>
                      </m:r>
                    </m:oMath>
                  </m:oMathPara>
                </a14:m>
                <a:endParaRPr lang="en-US" sz="2200" dirty="0"/>
              </a:p>
            </p:txBody>
          </p:sp>
        </mc:Choice>
        <mc:Fallback xmlns="">
          <p:sp>
            <p:nvSpPr>
              <p:cNvPr id="19" name="TextBox 18">
                <a:extLst>
                  <a:ext uri="{FF2B5EF4-FFF2-40B4-BE49-F238E27FC236}">
                    <a16:creationId xmlns:a16="http://schemas.microsoft.com/office/drawing/2014/main" id="{FB543648-0B3A-1E47-B088-CE15A24C06A7}"/>
                  </a:ext>
                </a:extLst>
              </p:cNvPr>
              <p:cNvSpPr txBox="1">
                <a:spLocks noRot="1" noChangeAspect="1" noMove="1" noResize="1" noEditPoints="1" noAdjustHandles="1" noChangeArrowheads="1" noChangeShapeType="1" noTextEdit="1"/>
              </p:cNvSpPr>
              <p:nvPr/>
            </p:nvSpPr>
            <p:spPr>
              <a:xfrm>
                <a:off x="381000" y="1341911"/>
                <a:ext cx="2793457" cy="724365"/>
              </a:xfrm>
              <a:prstGeom prst="rect">
                <a:avLst/>
              </a:prstGeom>
              <a:blipFill>
                <a:blip r:embed="rId6"/>
                <a:stretch>
                  <a:fillRect l="-452" r="-3167" b="-1379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D5BE77CF-75A1-6644-BEBE-D4A5FB50F160}"/>
              </a:ext>
            </a:extLst>
          </p:cNvPr>
          <p:cNvSpPr txBox="1"/>
          <p:nvPr/>
        </p:nvSpPr>
        <p:spPr>
          <a:xfrm>
            <a:off x="3733800" y="2188804"/>
            <a:ext cx="5374105" cy="3970318"/>
          </a:xfrm>
          <a:prstGeom prst="rect">
            <a:avLst/>
          </a:prstGeom>
          <a:noFill/>
          <a:ln w="44450">
            <a:solidFill>
              <a:schemeClr val="tx2"/>
            </a:solidFill>
            <a:prstDash val="dash"/>
          </a:ln>
        </p:spPr>
        <p:txBody>
          <a:bodyPr wrap="square" rtlCol="0">
            <a:spAutoFit/>
          </a:bodyPr>
          <a:lstStyle/>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6F17B3-FEE6-A845-B6D1-3C139EB60442}"/>
                  </a:ext>
                </a:extLst>
              </p:cNvPr>
              <p:cNvSpPr txBox="1"/>
              <p:nvPr/>
            </p:nvSpPr>
            <p:spPr>
              <a:xfrm>
                <a:off x="3837354" y="3208489"/>
                <a:ext cx="5270551" cy="6015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m:rPr>
                              <m:sty m:val="p"/>
                            </m:rPr>
                            <a:rPr lang="en-US" b="0" i="0" smtClean="0">
                              <a:latin typeface="Cambria Math" panose="02040503050406030204" pitchFamily="18" charset="0"/>
                            </a:rPr>
                            <m:t>d</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2</m:t>
                              </m:r>
                            </m:sup>
                          </m:sSup>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m:rPr>
                                  <m:sty m:val="p"/>
                                </m:rPr>
                                <a:rPr lang="en-US" b="0" i="0" smtClean="0">
                                  <a:latin typeface="Cambria Math" panose="02040503050406030204" pitchFamily="18" charset="0"/>
                                </a:rPr>
                                <m:t>max</m:t>
                              </m:r>
                            </m:sub>
                          </m:sSub>
                        </m:sup>
                        <m:e>
                          <m:sSubSup>
                            <m:sSubSupPr>
                              <m:ctrlPr>
                                <a:rPr lang="en-US" b="0" i="1" smtClean="0">
                                  <a:solidFill>
                                    <a:schemeClr val="accent2">
                                      <a:lumMod val="75000"/>
                                    </a:schemeClr>
                                  </a:solidFill>
                                  <a:latin typeface="Cambria Math" panose="02040503050406030204" pitchFamily="18" charset="0"/>
                                </a:rPr>
                              </m:ctrlPr>
                            </m:sSubSupPr>
                            <m:e>
                              <m:r>
                                <a:rPr lang="en-US" b="0" i="1" smtClean="0">
                                  <a:solidFill>
                                    <a:schemeClr val="accent2">
                                      <a:lumMod val="75000"/>
                                    </a:schemeClr>
                                  </a:solidFill>
                                  <a:latin typeface="Cambria Math" panose="02040503050406030204" pitchFamily="18" charset="0"/>
                                </a:rPr>
                                <m:t>𝑣</m:t>
                              </m:r>
                            </m:e>
                            <m:sub>
                              <m:r>
                                <a:rPr lang="en-US" b="0" i="1" smtClean="0">
                                  <a:solidFill>
                                    <a:schemeClr val="accent2">
                                      <a:lumMod val="75000"/>
                                    </a:schemeClr>
                                  </a:solidFill>
                                  <a:latin typeface="Cambria Math" panose="02040503050406030204" pitchFamily="18" charset="0"/>
                                </a:rPr>
                                <m:t>𝑔</m:t>
                              </m:r>
                            </m:sub>
                            <m:sup>
                              <m:r>
                                <a:rPr lang="en-US" b="0" i="1" smtClean="0">
                                  <a:solidFill>
                                    <a:schemeClr val="accent2">
                                      <a:lumMod val="75000"/>
                                    </a:schemeClr>
                                  </a:solidFill>
                                  <a:latin typeface="Cambria Math" panose="02040503050406030204" pitchFamily="18" charset="0"/>
                                </a:rPr>
                                <m:t>2</m:t>
                              </m:r>
                            </m:sup>
                          </m:sSubSup>
                          <m:d>
                            <m:dPr>
                              <m:ctrlPr>
                                <a:rPr lang="en-US" b="0" i="1" smtClean="0">
                                  <a:solidFill>
                                    <a:schemeClr val="accent2">
                                      <a:lumMod val="75000"/>
                                    </a:schemeClr>
                                  </a:solidFill>
                                  <a:latin typeface="Cambria Math" panose="02040503050406030204" pitchFamily="18" charset="0"/>
                                </a:rPr>
                              </m:ctrlPr>
                            </m:dPr>
                            <m:e>
                              <m:r>
                                <a:rPr lang="en-US" b="0" i="1" smtClean="0">
                                  <a:solidFill>
                                    <a:schemeClr val="accent2">
                                      <a:lumMod val="75000"/>
                                    </a:schemeClr>
                                  </a:solidFill>
                                  <a:latin typeface="Cambria Math" panose="02040503050406030204" pitchFamily="18" charset="0"/>
                                </a:rPr>
                                <m:t>𝜔</m:t>
                              </m:r>
                            </m:e>
                          </m:d>
                          <m:r>
                            <a:rPr lang="en-US" b="0" i="1" smtClean="0">
                              <a:solidFill>
                                <a:srgbClr val="4924C0"/>
                              </a:solidFill>
                              <a:latin typeface="Cambria Math" panose="02040503050406030204" pitchFamily="18" charset="0"/>
                            </a:rPr>
                            <m:t>𝑔</m:t>
                          </m:r>
                          <m:r>
                            <a:rPr lang="en-US" b="0" i="1" smtClean="0">
                              <a:solidFill>
                                <a:srgbClr val="4924C0"/>
                              </a:solidFill>
                              <a:latin typeface="Cambria Math" panose="02040503050406030204" pitchFamily="18" charset="0"/>
                            </a:rPr>
                            <m:t>(</m:t>
                          </m:r>
                          <m:r>
                            <a:rPr lang="en-US" b="0" i="1" smtClean="0">
                              <a:solidFill>
                                <a:srgbClr val="4924C0"/>
                              </a:solidFill>
                              <a:latin typeface="Cambria Math" panose="02040503050406030204" pitchFamily="18" charset="0"/>
                            </a:rPr>
                            <m:t>𝜔</m:t>
                          </m:r>
                          <m:r>
                            <a:rPr lang="en-US" b="0" i="1" smtClean="0">
                              <a:solidFill>
                                <a:srgbClr val="4924C0"/>
                              </a:solidFill>
                              <a:latin typeface="Cambria Math" panose="02040503050406030204" pitchFamily="18" charset="0"/>
                            </a:rPr>
                            <m:t>)</m:t>
                          </m:r>
                          <m:f>
                            <m:fPr>
                              <m:ctrlPr>
                                <a:rPr lang="en-US" b="0" i="1" smtClean="0">
                                  <a:solidFill>
                                    <a:srgbClr val="4924C0"/>
                                  </a:solidFill>
                                  <a:latin typeface="Cambria Math" panose="02040503050406030204" pitchFamily="18" charset="0"/>
                                </a:rPr>
                              </m:ctrlPr>
                            </m:fPr>
                            <m:num>
                              <m:f>
                                <m:fPr>
                                  <m:type m:val="lin"/>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𝑏</m:t>
                                  </m:r>
                                  <m:r>
                                    <a:rPr lang="en-US" b="0" i="1" smtClean="0">
                                      <a:solidFill>
                                        <a:srgbClr val="4924C0"/>
                                      </a:solidFill>
                                      <a:latin typeface="Cambria Math" panose="02040503050406030204" pitchFamily="18" charset="0"/>
                                    </a:rPr>
                                    <m:t>𝑔</m:t>
                                  </m:r>
                                  <m:d>
                                    <m:dPr>
                                      <m:ctrlPr>
                                        <a:rPr lang="en-US" b="0" i="1" smtClean="0">
                                          <a:solidFill>
                                            <a:srgbClr val="4924C0"/>
                                          </a:solidFill>
                                          <a:latin typeface="Cambria Math" panose="02040503050406030204" pitchFamily="18" charset="0"/>
                                        </a:rPr>
                                      </m:ctrlPr>
                                    </m:dPr>
                                    <m:e>
                                      <m:r>
                                        <a:rPr lang="en-US" b="0" i="1" smtClean="0">
                                          <a:solidFill>
                                            <a:srgbClr val="4924C0"/>
                                          </a:solidFill>
                                          <a:latin typeface="Cambria Math" panose="02040503050406030204" pitchFamily="18" charset="0"/>
                                        </a:rPr>
                                        <m:t>𝜔</m:t>
                                      </m:r>
                                    </m:e>
                                  </m:d>
                                  <m:r>
                                    <a:rPr lang="en-US" b="0" i="1" smtClean="0">
                                      <a:solidFill>
                                        <a:schemeClr val="tx1"/>
                                      </a:solidFill>
                                      <a:latin typeface="Cambria Math" panose="02040503050406030204" pitchFamily="18" charset="0"/>
                                    </a:rPr>
                                    <m:t>)</m:t>
                                  </m:r>
                                </m:den>
                              </m:f>
                            </m:num>
                            <m:den>
                              <m:r>
                                <a:rPr lang="en-US" b="0" i="1" smtClean="0">
                                  <a:solidFill>
                                    <a:schemeClr val="tx1"/>
                                  </a:solidFill>
                                  <a:latin typeface="Cambria Math" panose="02040503050406030204" pitchFamily="18" charset="0"/>
                                </a:rPr>
                                <m:t>1+ </m:t>
                              </m:r>
                              <m:r>
                                <a:rPr lang="en-US" b="0" i="1" smtClean="0">
                                  <a:solidFill>
                                    <a:schemeClr val="tx1"/>
                                  </a:solidFill>
                                  <a:latin typeface="Cambria Math" panose="02040503050406030204" pitchFamily="18" charset="0"/>
                                </a:rPr>
                                <m:t>𝑎𝑔</m:t>
                              </m:r>
                              <m:d>
                                <m:dPr>
                                  <m:ctrlPr>
                                    <a:rPr lang="en-US" b="0" i="1" smtClean="0">
                                      <a:solidFill>
                                        <a:srgbClr val="4924C0"/>
                                      </a:solidFill>
                                      <a:latin typeface="Cambria Math" panose="02040503050406030204" pitchFamily="18" charset="0"/>
                                    </a:rPr>
                                  </m:ctrlPr>
                                </m:dPr>
                                <m:e>
                                  <m:r>
                                    <a:rPr lang="en-US" b="0" i="1" smtClean="0">
                                      <a:solidFill>
                                        <a:srgbClr val="4924C0"/>
                                      </a:solidFill>
                                      <a:latin typeface="Cambria Math" panose="02040503050406030204" pitchFamily="18" charset="0"/>
                                    </a:rPr>
                                    <m:t>𝜔</m:t>
                                  </m:r>
                                </m:e>
                              </m:d>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𝜔</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𝑏𝑔</m:t>
                              </m:r>
                              <m:r>
                                <a:rPr lang="en-US" b="0" i="1" smtClean="0">
                                  <a:solidFill>
                                    <a:srgbClr val="4924C0"/>
                                  </a:solidFill>
                                  <a:latin typeface="Cambria Math" panose="02040503050406030204" pitchFamily="18" charset="0"/>
                                </a:rPr>
                                <m:t>(</m:t>
                              </m:r>
                              <m:r>
                                <a:rPr lang="en-US" b="0" i="1" smtClean="0">
                                  <a:solidFill>
                                    <a:srgbClr val="4924C0"/>
                                  </a:solidFill>
                                  <a:latin typeface="Cambria Math" panose="02040503050406030204" pitchFamily="18" charset="0"/>
                                </a:rPr>
                                <m:t>𝜔</m:t>
                              </m:r>
                              <m:r>
                                <a:rPr lang="en-US" b="0" i="1" smtClean="0">
                                  <a:solidFill>
                                    <a:srgbClr val="4924C0"/>
                                  </a:solidFill>
                                  <a:latin typeface="Cambria Math" panose="02040503050406030204" pitchFamily="18" charset="0"/>
                                </a:rPr>
                                <m:t>)</m:t>
                              </m:r>
                            </m:den>
                          </m:f>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𝜔</m:t>
                          </m:r>
                        </m:e>
                      </m:nary>
                    </m:oMath>
                  </m:oMathPara>
                </a14:m>
                <a:endParaRPr lang="en-US" dirty="0"/>
              </a:p>
            </p:txBody>
          </p:sp>
        </mc:Choice>
        <mc:Fallback xmlns="">
          <p:sp>
            <p:nvSpPr>
              <p:cNvPr id="26" name="TextBox 25">
                <a:extLst>
                  <a:ext uri="{FF2B5EF4-FFF2-40B4-BE49-F238E27FC236}">
                    <a16:creationId xmlns:a16="http://schemas.microsoft.com/office/drawing/2014/main" id="{076F17B3-FEE6-A845-B6D1-3C139EB60442}"/>
                  </a:ext>
                </a:extLst>
              </p:cNvPr>
              <p:cNvSpPr txBox="1">
                <a:spLocks noRot="1" noChangeAspect="1" noMove="1" noResize="1" noEditPoints="1" noAdjustHandles="1" noChangeArrowheads="1" noChangeShapeType="1" noTextEdit="1"/>
              </p:cNvSpPr>
              <p:nvPr/>
            </p:nvSpPr>
            <p:spPr>
              <a:xfrm>
                <a:off x="3837354" y="3208489"/>
                <a:ext cx="5270551" cy="601511"/>
              </a:xfrm>
              <a:prstGeom prst="rect">
                <a:avLst/>
              </a:prstGeom>
              <a:blipFill>
                <a:blip r:embed="rId7"/>
                <a:stretch>
                  <a:fillRect l="-240" t="-189583" r="-721" b="-279167"/>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847726AB-D6DF-8D40-B37B-7D0D373AEFC9}"/>
              </a:ext>
            </a:extLst>
          </p:cNvPr>
          <p:cNvCxnSpPr>
            <a:cxnSpLocks/>
          </p:cNvCxnSpPr>
          <p:nvPr/>
        </p:nvCxnSpPr>
        <p:spPr>
          <a:xfrm flipV="1">
            <a:off x="6096000" y="3295170"/>
            <a:ext cx="533400" cy="438630"/>
          </a:xfrm>
          <a:prstGeom prst="line">
            <a:avLst/>
          </a:prstGeom>
          <a:ln>
            <a:solidFill>
              <a:srgbClr val="4924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3F4FCF-946A-874E-B5B1-C2D21F796059}"/>
              </a:ext>
            </a:extLst>
          </p:cNvPr>
          <p:cNvCxnSpPr>
            <a:cxnSpLocks/>
          </p:cNvCxnSpPr>
          <p:nvPr/>
        </p:nvCxnSpPr>
        <p:spPr>
          <a:xfrm flipV="1">
            <a:off x="7620000" y="3124200"/>
            <a:ext cx="533400" cy="438630"/>
          </a:xfrm>
          <a:prstGeom prst="line">
            <a:avLst/>
          </a:prstGeom>
          <a:ln>
            <a:solidFill>
              <a:srgbClr val="4924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2332AC-F9C5-3D47-B424-8B167264527A}"/>
              </a:ext>
            </a:extLst>
          </p:cNvPr>
          <p:cNvCxnSpPr>
            <a:cxnSpLocks/>
          </p:cNvCxnSpPr>
          <p:nvPr/>
        </p:nvCxnSpPr>
        <p:spPr>
          <a:xfrm flipV="1">
            <a:off x="7239000" y="3371370"/>
            <a:ext cx="533400" cy="438630"/>
          </a:xfrm>
          <a:prstGeom prst="line">
            <a:avLst/>
          </a:prstGeom>
          <a:ln>
            <a:solidFill>
              <a:srgbClr val="4924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695371-A1CE-7841-A4A8-4A827C8DB0DB}"/>
              </a:ext>
            </a:extLst>
          </p:cNvPr>
          <p:cNvCxnSpPr>
            <a:cxnSpLocks/>
          </p:cNvCxnSpPr>
          <p:nvPr/>
        </p:nvCxnSpPr>
        <p:spPr>
          <a:xfrm flipV="1">
            <a:off x="8229600" y="3447570"/>
            <a:ext cx="533400" cy="438630"/>
          </a:xfrm>
          <a:prstGeom prst="line">
            <a:avLst/>
          </a:prstGeom>
          <a:ln>
            <a:solidFill>
              <a:srgbClr val="4924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A130854-B854-7946-A185-7BAF58F8055A}"/>
                  </a:ext>
                </a:extLst>
              </p:cNvPr>
              <p:cNvSpPr txBox="1"/>
              <p:nvPr/>
            </p:nvSpPr>
            <p:spPr>
              <a:xfrm>
                <a:off x="4621132" y="4114800"/>
                <a:ext cx="3323217" cy="667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𝐵</m:t>
                              </m:r>
                            </m:sub>
                          </m:sSub>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𝜋</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𝑏</m:t>
                          </m:r>
                        </m:den>
                      </m:f>
                      <m:nary>
                        <m:naryPr>
                          <m:ctrlPr>
                            <a:rPr lang="en-US" sz="2000" b="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0</m:t>
                          </m:r>
                        </m:sub>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𝜔</m:t>
                              </m:r>
                            </m:e>
                            <m:sub>
                              <m:r>
                                <m:rPr>
                                  <m:sty m:val="p"/>
                                </m:rPr>
                                <a:rPr lang="en-US" sz="2000" b="0" i="0" smtClean="0">
                                  <a:solidFill>
                                    <a:schemeClr val="tx1"/>
                                  </a:solidFill>
                                  <a:latin typeface="Cambria Math" panose="02040503050406030204" pitchFamily="18" charset="0"/>
                                </a:rPr>
                                <m:t>max</m:t>
                              </m:r>
                            </m:sub>
                          </m:sSub>
                        </m:sup>
                        <m:e>
                          <m:sSubSup>
                            <m:sSubSupPr>
                              <m:ctrlPr>
                                <a:rPr lang="en-US" sz="2000" b="0" i="1" smtClean="0">
                                  <a:solidFill>
                                    <a:schemeClr val="accent2">
                                      <a:lumMod val="75000"/>
                                    </a:schemeClr>
                                  </a:solidFill>
                                  <a:latin typeface="Cambria Math" panose="02040503050406030204" pitchFamily="18" charset="0"/>
                                </a:rPr>
                              </m:ctrlPr>
                            </m:sSubSupPr>
                            <m:e>
                              <m:r>
                                <a:rPr lang="en-US" sz="2000" b="0" i="1" smtClean="0">
                                  <a:solidFill>
                                    <a:schemeClr val="accent2">
                                      <a:lumMod val="75000"/>
                                    </a:schemeClr>
                                  </a:solidFill>
                                  <a:latin typeface="Cambria Math" panose="02040503050406030204" pitchFamily="18" charset="0"/>
                                </a:rPr>
                                <m:t>𝑣</m:t>
                              </m:r>
                            </m:e>
                            <m:sub>
                              <m:r>
                                <a:rPr lang="en-US" sz="2000" b="0" i="1" smtClean="0">
                                  <a:solidFill>
                                    <a:schemeClr val="accent2">
                                      <a:lumMod val="75000"/>
                                    </a:schemeClr>
                                  </a:solidFill>
                                  <a:latin typeface="Cambria Math" panose="02040503050406030204" pitchFamily="18" charset="0"/>
                                </a:rPr>
                                <m:t>𝑔</m:t>
                              </m:r>
                            </m:sub>
                            <m:sup>
                              <m:r>
                                <a:rPr lang="en-US" sz="2000" b="0" i="1" smtClean="0">
                                  <a:solidFill>
                                    <a:schemeClr val="accent2">
                                      <a:lumMod val="75000"/>
                                    </a:schemeClr>
                                  </a:solidFill>
                                  <a:latin typeface="Cambria Math" panose="02040503050406030204" pitchFamily="18" charset="0"/>
                                </a:rPr>
                                <m:t>2</m:t>
                              </m:r>
                            </m:sup>
                          </m:sSubSup>
                          <m:d>
                            <m:dPr>
                              <m:ctrlPr>
                                <a:rPr lang="en-US" sz="2000" b="0" i="1" smtClean="0">
                                  <a:solidFill>
                                    <a:schemeClr val="accent2">
                                      <a:lumMod val="75000"/>
                                    </a:schemeClr>
                                  </a:solidFill>
                                  <a:latin typeface="Cambria Math" panose="02040503050406030204" pitchFamily="18" charset="0"/>
                                </a:rPr>
                              </m:ctrlPr>
                            </m:dPr>
                            <m:e>
                              <m:r>
                                <a:rPr lang="en-US" sz="2000" b="0" i="1" smtClean="0">
                                  <a:solidFill>
                                    <a:schemeClr val="accent2">
                                      <a:lumMod val="75000"/>
                                    </a:schemeClr>
                                  </a:solidFill>
                                  <a:latin typeface="Cambria Math" panose="02040503050406030204" pitchFamily="18" charset="0"/>
                                </a:rPr>
                                <m:t>𝜔</m:t>
                              </m:r>
                            </m:e>
                          </m:d>
                          <m:r>
                            <a:rPr lang="en-US" sz="2000" b="0" i="1" smtClean="0">
                              <a:solidFill>
                                <a:schemeClr val="tx1"/>
                              </a:solidFill>
                              <a:latin typeface="Cambria Math" panose="02040503050406030204" pitchFamily="18" charset="0"/>
                            </a:rPr>
                            <m:t>𝑑</m:t>
                          </m:r>
                          <m:r>
                            <a:rPr lang="en-US" sz="2000" b="0" i="1" smtClean="0">
                              <a:solidFill>
                                <a:schemeClr val="tx1"/>
                              </a:solidFill>
                              <a:latin typeface="Cambria Math" panose="02040503050406030204" pitchFamily="18" charset="0"/>
                            </a:rPr>
                            <m:t>𝜔</m:t>
                          </m:r>
                        </m:e>
                      </m:nary>
                    </m:oMath>
                  </m:oMathPara>
                </a14:m>
                <a:endParaRPr lang="en-US" sz="2000" dirty="0"/>
              </a:p>
            </p:txBody>
          </p:sp>
        </mc:Choice>
        <mc:Fallback xmlns="">
          <p:sp>
            <p:nvSpPr>
              <p:cNvPr id="30" name="TextBox 29">
                <a:extLst>
                  <a:ext uri="{FF2B5EF4-FFF2-40B4-BE49-F238E27FC236}">
                    <a16:creationId xmlns:a16="http://schemas.microsoft.com/office/drawing/2014/main" id="{4A130854-B854-7946-A185-7BAF58F8055A}"/>
                  </a:ext>
                </a:extLst>
              </p:cNvPr>
              <p:cNvSpPr txBox="1">
                <a:spLocks noRot="1" noChangeAspect="1" noMove="1" noResize="1" noEditPoints="1" noAdjustHandles="1" noChangeArrowheads="1" noChangeShapeType="1" noTextEdit="1"/>
              </p:cNvSpPr>
              <p:nvPr/>
            </p:nvSpPr>
            <p:spPr>
              <a:xfrm>
                <a:off x="4621132" y="4114800"/>
                <a:ext cx="3323217" cy="667042"/>
              </a:xfrm>
              <a:prstGeom prst="rect">
                <a:avLst/>
              </a:prstGeom>
              <a:blipFill>
                <a:blip r:embed="rId8"/>
                <a:stretch>
                  <a:fillRect t="-192453" b="-277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2FAB5F0-DE66-3E43-AE19-EE953168017A}"/>
                  </a:ext>
                </a:extLst>
              </p:cNvPr>
              <p:cNvSpPr txBox="1"/>
              <p:nvPr/>
            </p:nvSpPr>
            <p:spPr>
              <a:xfrm>
                <a:off x="7068489" y="2362200"/>
                <a:ext cx="8597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lumMod val="75000"/>
                                </a:schemeClr>
                              </a:solidFill>
                              <a:latin typeface="Cambria Math" panose="02040503050406030204" pitchFamily="18" charset="0"/>
                            </a:rPr>
                          </m:ctrlPr>
                        </m:sSubPr>
                        <m:e>
                          <m:r>
                            <a:rPr lang="en-US" sz="2400" b="0" i="1" smtClean="0">
                              <a:solidFill>
                                <a:schemeClr val="tx2">
                                  <a:lumMod val="75000"/>
                                </a:schemeClr>
                              </a:solidFill>
                              <a:latin typeface="Cambria Math" panose="02040503050406030204" pitchFamily="18" charset="0"/>
                            </a:rPr>
                            <m:t>𝜅</m:t>
                          </m:r>
                        </m:e>
                        <m:sub>
                          <m:r>
                            <m:rPr>
                              <m:sty m:val="p"/>
                            </m:rPr>
                            <a:rPr lang="en-US" sz="2400" b="0" i="0" smtClean="0">
                              <a:solidFill>
                                <a:schemeClr val="tx2">
                                  <a:lumMod val="75000"/>
                                </a:schemeClr>
                              </a:solidFill>
                              <a:latin typeface="Cambria Math" panose="02040503050406030204" pitchFamily="18" charset="0"/>
                            </a:rPr>
                            <m:t>d</m:t>
                          </m:r>
                        </m:sub>
                      </m:sSub>
                      <m:r>
                        <a:rPr lang="en-US" sz="2400" b="0" i="1" smtClean="0">
                          <a:solidFill>
                            <a:schemeClr val="tx2">
                              <a:lumMod val="75000"/>
                            </a:schemeClr>
                          </a:solidFill>
                          <a:latin typeface="Cambria Math" panose="02040503050406030204" pitchFamily="18" charset="0"/>
                        </a:rPr>
                        <m:t>/</m:t>
                      </m:r>
                      <m:sSub>
                        <m:sSubPr>
                          <m:ctrlPr>
                            <a:rPr lang="en-US" sz="2400" b="0" i="1" smtClean="0">
                              <a:solidFill>
                                <a:schemeClr val="tx2">
                                  <a:lumMod val="75000"/>
                                </a:schemeClr>
                              </a:solidFill>
                              <a:latin typeface="Cambria Math" panose="02040503050406030204" pitchFamily="18" charset="0"/>
                            </a:rPr>
                          </m:ctrlPr>
                        </m:sSubPr>
                        <m:e>
                          <m:r>
                            <a:rPr lang="en-US" sz="2400" b="0" i="1" smtClean="0">
                              <a:solidFill>
                                <a:schemeClr val="tx2">
                                  <a:lumMod val="75000"/>
                                </a:schemeClr>
                              </a:solidFill>
                              <a:latin typeface="Cambria Math" panose="02040503050406030204" pitchFamily="18" charset="0"/>
                            </a:rPr>
                            <m:t>𝜅</m:t>
                          </m:r>
                        </m:e>
                        <m:sub>
                          <m:r>
                            <a:rPr lang="en-US" sz="2400" b="0" i="1" smtClean="0">
                              <a:solidFill>
                                <a:schemeClr val="tx2">
                                  <a:lumMod val="75000"/>
                                </a:schemeClr>
                              </a:solidFill>
                              <a:latin typeface="Cambria Math" panose="02040503050406030204" pitchFamily="18" charset="0"/>
                            </a:rPr>
                            <m:t>0</m:t>
                          </m:r>
                        </m:sub>
                      </m:sSub>
                    </m:oMath>
                  </m:oMathPara>
                </a14:m>
                <a:endParaRPr lang="en-US" sz="2400" dirty="0">
                  <a:solidFill>
                    <a:schemeClr val="tx2">
                      <a:lumMod val="75000"/>
                    </a:schemeClr>
                  </a:solidFill>
                </a:endParaRPr>
              </a:p>
            </p:txBody>
          </p:sp>
        </mc:Choice>
        <mc:Fallback xmlns="">
          <p:sp>
            <p:nvSpPr>
              <p:cNvPr id="31" name="TextBox 30">
                <a:extLst>
                  <a:ext uri="{FF2B5EF4-FFF2-40B4-BE49-F238E27FC236}">
                    <a16:creationId xmlns:a16="http://schemas.microsoft.com/office/drawing/2014/main" id="{72FAB5F0-DE66-3E43-AE19-EE953168017A}"/>
                  </a:ext>
                </a:extLst>
              </p:cNvPr>
              <p:cNvSpPr txBox="1">
                <a:spLocks noRot="1" noChangeAspect="1" noMove="1" noResize="1" noEditPoints="1" noAdjustHandles="1" noChangeArrowheads="1" noChangeShapeType="1" noTextEdit="1"/>
              </p:cNvSpPr>
              <p:nvPr/>
            </p:nvSpPr>
            <p:spPr>
              <a:xfrm>
                <a:off x="7068489" y="2362200"/>
                <a:ext cx="859786" cy="369332"/>
              </a:xfrm>
              <a:prstGeom prst="rect">
                <a:avLst/>
              </a:prstGeom>
              <a:blipFill>
                <a:blip r:embed="rId9"/>
                <a:stretch>
                  <a:fillRect l="-2941" r="-1471" b="-3333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6F46F8A0-CF4E-1F41-B524-83A344231720}"/>
              </a:ext>
            </a:extLst>
          </p:cNvPr>
          <p:cNvSpPr txBox="1"/>
          <p:nvPr/>
        </p:nvSpPr>
        <p:spPr>
          <a:xfrm>
            <a:off x="4612329" y="2362200"/>
            <a:ext cx="2286000" cy="400110"/>
          </a:xfrm>
          <a:prstGeom prst="rect">
            <a:avLst/>
          </a:prstGeom>
          <a:noFill/>
        </p:spPr>
        <p:txBody>
          <a:bodyPr wrap="square" rtlCol="0">
            <a:spAutoFit/>
          </a:bodyPr>
          <a:lstStyle/>
          <a:p>
            <a:r>
              <a:rPr lang="en-US" sz="2000" dirty="0">
                <a:solidFill>
                  <a:schemeClr val="tx2">
                    <a:lumMod val="75000"/>
                  </a:schemeClr>
                </a:solidFill>
              </a:rPr>
              <a:t>Quantity of interest: </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C9C9233-727B-DF49-A89E-321E96949385}"/>
                  </a:ext>
                </a:extLst>
              </p:cNvPr>
              <p:cNvSpPr txBox="1"/>
              <p:nvPr/>
            </p:nvSpPr>
            <p:spPr>
              <a:xfrm>
                <a:off x="4419600" y="4876800"/>
                <a:ext cx="4089829" cy="1167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m:rPr>
                              <m:sty m:val="p"/>
                            </m:rPr>
                            <a:rPr lang="en-US" b="0" i="0" smtClean="0">
                              <a:latin typeface="Cambria Math" panose="02040503050406030204" pitchFamily="18" charset="0"/>
                            </a:rPr>
                            <m:t>d</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smtClean="0">
                              <a:solidFill>
                                <a:schemeClr val="accent3">
                                  <a:lumMod val="50000"/>
                                </a:schemeClr>
                              </a:solidFill>
                              <a:latin typeface="Cambria Math" panose="02040503050406030204" pitchFamily="18" charset="0"/>
                            </a:rPr>
                          </m:ctrlPr>
                        </m:fPr>
                        <m:num>
                          <m:r>
                            <m:rPr>
                              <m:sty m:val="p"/>
                            </m:rPr>
                            <a:rPr lang="en-US">
                              <a:solidFill>
                                <a:schemeClr val="accent3">
                                  <a:lumMod val="50000"/>
                                </a:schemeClr>
                              </a:solidFill>
                              <a:latin typeface="Cambria Math" panose="02040503050406030204" pitchFamily="18" charset="0"/>
                            </a:rPr>
                            <m:t>arctan</m:t>
                          </m:r>
                          <m:r>
                            <a:rPr lang="en-US" i="1">
                              <a:solidFill>
                                <a:schemeClr val="accent3">
                                  <a:lumMod val="50000"/>
                                </a:schemeClr>
                              </a:solidFill>
                              <a:latin typeface="Cambria Math" panose="02040503050406030204" pitchFamily="18" charset="0"/>
                            </a:rPr>
                            <m:t>(</m:t>
                          </m:r>
                          <m:f>
                            <m:fPr>
                              <m:type m:val="lin"/>
                              <m:ctrlPr>
                                <a:rPr lang="en-US" i="1">
                                  <a:solidFill>
                                    <a:schemeClr val="accent3">
                                      <a:lumMod val="50000"/>
                                    </a:schemeClr>
                                  </a:solidFill>
                                  <a:latin typeface="Cambria Math" panose="02040503050406030204" pitchFamily="18" charset="0"/>
                                </a:rPr>
                              </m:ctrlPr>
                            </m:fPr>
                            <m:num>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𝜔</m:t>
                                  </m:r>
                                </m:e>
                                <m:sub>
                                  <m:r>
                                    <m:rPr>
                                      <m:sty m:val="p"/>
                                    </m:rPr>
                                    <a:rPr lang="en-US" b="0" i="0" smtClean="0">
                                      <a:solidFill>
                                        <a:schemeClr val="accent3">
                                          <a:lumMod val="50000"/>
                                        </a:schemeClr>
                                      </a:solidFill>
                                      <a:latin typeface="Cambria Math" panose="02040503050406030204" pitchFamily="18" charset="0"/>
                                    </a:rPr>
                                    <m:t>max</m:t>
                                  </m:r>
                                </m:sub>
                              </m:sSub>
                            </m:num>
                            <m:den>
                              <m:sSup>
                                <m:sSupPr>
                                  <m:ctrlPr>
                                    <a:rPr lang="en-US" i="1">
                                      <a:solidFill>
                                        <a:schemeClr val="accent3">
                                          <a:lumMod val="50000"/>
                                        </a:schemeClr>
                                      </a:solidFill>
                                      <a:latin typeface="Cambria Math" panose="02040503050406030204" pitchFamily="18" charset="0"/>
                                    </a:rPr>
                                  </m:ctrlPr>
                                </m:sSupPr>
                                <m:e>
                                  <m:d>
                                    <m:dPr>
                                      <m:ctrlPr>
                                        <a:rPr lang="en-US" i="1">
                                          <a:solidFill>
                                            <a:schemeClr val="accent3">
                                              <a:lumMod val="50000"/>
                                            </a:schemeClr>
                                          </a:solidFill>
                                          <a:latin typeface="Cambria Math" panose="02040503050406030204" pitchFamily="18" charset="0"/>
                                        </a:rPr>
                                      </m:ctrlPr>
                                    </m:dPr>
                                    <m:e>
                                      <m:f>
                                        <m:fPr>
                                          <m:ctrlPr>
                                            <a:rPr lang="en-US" i="1">
                                              <a:solidFill>
                                                <a:schemeClr val="accent3">
                                                  <a:lumMod val="50000"/>
                                                </a:schemeClr>
                                              </a:solidFill>
                                              <a:latin typeface="Cambria Math" panose="02040503050406030204" pitchFamily="18" charset="0"/>
                                            </a:rPr>
                                          </m:ctrlPr>
                                        </m:fPr>
                                        <m:num>
                                          <m:r>
                                            <a:rPr lang="en-US" i="1">
                                              <a:solidFill>
                                                <a:schemeClr val="accent3">
                                                  <a:lumMod val="50000"/>
                                                </a:schemeClr>
                                              </a:solidFill>
                                              <a:latin typeface="Cambria Math" panose="02040503050406030204" pitchFamily="18" charset="0"/>
                                            </a:rPr>
                                            <m:t>𝑏</m:t>
                                          </m:r>
                                        </m:num>
                                        <m:den>
                                          <m:r>
                                            <a:rPr lang="en-US" i="1">
                                              <a:solidFill>
                                                <a:schemeClr val="accent3">
                                                  <a:lumMod val="50000"/>
                                                </a:schemeClr>
                                              </a:solidFill>
                                              <a:latin typeface="Cambria Math" panose="02040503050406030204" pitchFamily="18" charset="0"/>
                                            </a:rPr>
                                            <m:t>𝑎</m:t>
                                          </m:r>
                                        </m:den>
                                      </m:f>
                                    </m:e>
                                  </m:d>
                                </m:e>
                                <m:sup>
                                  <m:f>
                                    <m:fPr>
                                      <m:ctrlPr>
                                        <a:rPr lang="en-US" i="1">
                                          <a:solidFill>
                                            <a:schemeClr val="accent3">
                                              <a:lumMod val="50000"/>
                                            </a:schemeClr>
                                          </a:solidFill>
                                          <a:latin typeface="Cambria Math" panose="02040503050406030204" pitchFamily="18" charset="0"/>
                                        </a:rPr>
                                      </m:ctrlPr>
                                    </m:fPr>
                                    <m:num>
                                      <m:r>
                                        <a:rPr lang="en-US" i="1">
                                          <a:solidFill>
                                            <a:schemeClr val="accent3">
                                              <a:lumMod val="50000"/>
                                            </a:schemeClr>
                                          </a:solidFill>
                                          <a:latin typeface="Cambria Math" panose="02040503050406030204" pitchFamily="18" charset="0"/>
                                        </a:rPr>
                                        <m:t>1</m:t>
                                      </m:r>
                                    </m:num>
                                    <m:den>
                                      <m:r>
                                        <a:rPr lang="en-US" i="1">
                                          <a:solidFill>
                                            <a:schemeClr val="accent3">
                                              <a:lumMod val="50000"/>
                                            </a:schemeClr>
                                          </a:solidFill>
                                          <a:latin typeface="Cambria Math" panose="02040503050406030204" pitchFamily="18" charset="0"/>
                                        </a:rPr>
                                        <m:t>2</m:t>
                                      </m:r>
                                    </m:den>
                                  </m:f>
                                </m:sup>
                              </m:sSup>
                            </m:den>
                          </m:f>
                          <m:r>
                            <a:rPr lang="en-US" i="1">
                              <a:solidFill>
                                <a:schemeClr val="accent3">
                                  <a:lumMod val="50000"/>
                                </a:schemeClr>
                              </a:solidFill>
                              <a:latin typeface="Cambria Math" panose="02040503050406030204" pitchFamily="18" charset="0"/>
                            </a:rPr>
                            <m:t>)</m:t>
                          </m:r>
                        </m:num>
                        <m:den>
                          <m:f>
                            <m:fPr>
                              <m:type m:val="lin"/>
                              <m:ctrlPr>
                                <a:rPr lang="en-US" i="1">
                                  <a:solidFill>
                                    <a:schemeClr val="accent3">
                                      <a:lumMod val="50000"/>
                                    </a:schemeClr>
                                  </a:solidFill>
                                  <a:latin typeface="Cambria Math" panose="02040503050406030204" pitchFamily="18" charset="0"/>
                                </a:rPr>
                              </m:ctrlPr>
                            </m:fPr>
                            <m:num>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𝜔</m:t>
                                  </m:r>
                                </m:e>
                                <m:sub>
                                  <m:r>
                                    <m:rPr>
                                      <m:sty m:val="p"/>
                                    </m:rPr>
                                    <a:rPr lang="en-US" b="0" i="0" smtClean="0">
                                      <a:solidFill>
                                        <a:schemeClr val="accent3">
                                          <a:lumMod val="50000"/>
                                        </a:schemeClr>
                                      </a:solidFill>
                                      <a:latin typeface="Cambria Math" panose="02040503050406030204" pitchFamily="18" charset="0"/>
                                    </a:rPr>
                                    <m:t>max</m:t>
                                  </m:r>
                                </m:sub>
                              </m:sSub>
                            </m:num>
                            <m:den>
                              <m:sSup>
                                <m:sSupPr>
                                  <m:ctrlPr>
                                    <a:rPr lang="en-US" i="1">
                                      <a:solidFill>
                                        <a:schemeClr val="accent3">
                                          <a:lumMod val="50000"/>
                                        </a:schemeClr>
                                      </a:solidFill>
                                      <a:latin typeface="Cambria Math" panose="02040503050406030204" pitchFamily="18" charset="0"/>
                                    </a:rPr>
                                  </m:ctrlPr>
                                </m:sSupPr>
                                <m:e>
                                  <m:d>
                                    <m:dPr>
                                      <m:ctrlPr>
                                        <a:rPr lang="en-US" i="1">
                                          <a:solidFill>
                                            <a:schemeClr val="accent3">
                                              <a:lumMod val="50000"/>
                                            </a:schemeClr>
                                          </a:solidFill>
                                          <a:latin typeface="Cambria Math" panose="02040503050406030204" pitchFamily="18" charset="0"/>
                                        </a:rPr>
                                      </m:ctrlPr>
                                    </m:dPr>
                                    <m:e>
                                      <m:f>
                                        <m:fPr>
                                          <m:ctrlPr>
                                            <a:rPr lang="en-US" i="1">
                                              <a:solidFill>
                                                <a:schemeClr val="accent3">
                                                  <a:lumMod val="50000"/>
                                                </a:schemeClr>
                                              </a:solidFill>
                                              <a:latin typeface="Cambria Math" panose="02040503050406030204" pitchFamily="18" charset="0"/>
                                            </a:rPr>
                                          </m:ctrlPr>
                                        </m:fPr>
                                        <m:num>
                                          <m:r>
                                            <a:rPr lang="en-US" i="1">
                                              <a:solidFill>
                                                <a:schemeClr val="accent3">
                                                  <a:lumMod val="50000"/>
                                                </a:schemeClr>
                                              </a:solidFill>
                                              <a:latin typeface="Cambria Math" panose="02040503050406030204" pitchFamily="18" charset="0"/>
                                            </a:rPr>
                                            <m:t>𝑏</m:t>
                                          </m:r>
                                        </m:num>
                                        <m:den>
                                          <m:r>
                                            <a:rPr lang="en-US" i="1">
                                              <a:solidFill>
                                                <a:schemeClr val="accent3">
                                                  <a:lumMod val="50000"/>
                                                </a:schemeClr>
                                              </a:solidFill>
                                              <a:latin typeface="Cambria Math" panose="02040503050406030204" pitchFamily="18" charset="0"/>
                                            </a:rPr>
                                            <m:t>𝑎</m:t>
                                          </m:r>
                                        </m:den>
                                      </m:f>
                                    </m:e>
                                  </m:d>
                                </m:e>
                                <m:sup>
                                  <m:r>
                                    <a:rPr lang="en-US" i="1">
                                      <a:solidFill>
                                        <a:schemeClr val="accent3">
                                          <a:lumMod val="50000"/>
                                        </a:schemeClr>
                                      </a:solidFill>
                                      <a:latin typeface="Cambria Math" panose="02040503050406030204" pitchFamily="18" charset="0"/>
                                    </a:rPr>
                                    <m:t>1/2</m:t>
                                  </m:r>
                                </m:sup>
                              </m:sSup>
                            </m:den>
                          </m:f>
                        </m:den>
                      </m:f>
                    </m:oMath>
                  </m:oMathPara>
                </a14:m>
                <a:endParaRPr lang="en-US" dirty="0"/>
              </a:p>
            </p:txBody>
          </p:sp>
        </mc:Choice>
        <mc:Fallback xmlns="">
          <p:sp>
            <p:nvSpPr>
              <p:cNvPr id="33" name="TextBox 32">
                <a:extLst>
                  <a:ext uri="{FF2B5EF4-FFF2-40B4-BE49-F238E27FC236}">
                    <a16:creationId xmlns:a16="http://schemas.microsoft.com/office/drawing/2014/main" id="{4C9C9233-727B-DF49-A89E-321E96949385}"/>
                  </a:ext>
                </a:extLst>
              </p:cNvPr>
              <p:cNvSpPr txBox="1">
                <a:spLocks noRot="1" noChangeAspect="1" noMove="1" noResize="1" noEditPoints="1" noAdjustHandles="1" noChangeArrowheads="1" noChangeShapeType="1" noTextEdit="1"/>
              </p:cNvSpPr>
              <p:nvPr/>
            </p:nvSpPr>
            <p:spPr>
              <a:xfrm>
                <a:off x="4419600" y="4876800"/>
                <a:ext cx="4089829" cy="1167564"/>
              </a:xfrm>
              <a:prstGeom prst="rect">
                <a:avLst/>
              </a:prstGeom>
              <a:blipFill>
                <a:blip r:embed="rId10"/>
                <a:stretch>
                  <a:fillRect t="-18478" b="-5108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6045BF7-0833-0A4F-A52C-8BDDBDED71AF}"/>
              </a:ext>
            </a:extLst>
          </p:cNvPr>
          <p:cNvSpPr txBox="1"/>
          <p:nvPr/>
        </p:nvSpPr>
        <p:spPr>
          <a:xfrm>
            <a:off x="990600" y="3988713"/>
            <a:ext cx="2097754" cy="430887"/>
          </a:xfrm>
          <a:prstGeom prst="rect">
            <a:avLst/>
          </a:prstGeom>
          <a:noFill/>
        </p:spPr>
        <p:txBody>
          <a:bodyPr wrap="square" rtlCol="0">
            <a:spAutoFit/>
          </a:bodyPr>
          <a:lstStyle/>
          <a:p>
            <a:r>
              <a:rPr lang="en-US" sz="2200" b="1" dirty="0">
                <a:solidFill>
                  <a:srgbClr val="0850C0"/>
                </a:solidFill>
              </a:rPr>
              <a:t>Heat Capacity:</a:t>
            </a:r>
          </a:p>
        </p:txBody>
      </p:sp>
      <p:sp>
        <p:nvSpPr>
          <p:cNvPr id="4" name="TextBox 3">
            <a:extLst>
              <a:ext uri="{FF2B5EF4-FFF2-40B4-BE49-F238E27FC236}">
                <a16:creationId xmlns:a16="http://schemas.microsoft.com/office/drawing/2014/main" id="{E2769F35-F86B-AB41-8842-ADA3D4B680CF}"/>
              </a:ext>
            </a:extLst>
          </p:cNvPr>
          <p:cNvSpPr txBox="1"/>
          <p:nvPr/>
        </p:nvSpPr>
        <p:spPr>
          <a:xfrm>
            <a:off x="3828657" y="1106372"/>
            <a:ext cx="1828800" cy="646331"/>
          </a:xfrm>
          <a:prstGeom prst="rect">
            <a:avLst/>
          </a:prstGeom>
          <a:noFill/>
        </p:spPr>
        <p:txBody>
          <a:bodyPr wrap="square" rtlCol="0">
            <a:spAutoFit/>
          </a:bodyPr>
          <a:lstStyle/>
          <a:p>
            <a:pPr algn="ctr"/>
            <a:r>
              <a:rPr lang="en-US" b="1" dirty="0">
                <a:solidFill>
                  <a:srgbClr val="4924C0"/>
                </a:solidFill>
                <a:latin typeface="+mj-lt"/>
              </a:rPr>
              <a:t>Phonon Density of States</a:t>
            </a:r>
            <a:r>
              <a:rPr lang="en-US" b="1" dirty="0">
                <a:solidFill>
                  <a:schemeClr val="accent4">
                    <a:lumMod val="50000"/>
                  </a:schemeClr>
                </a:solidFill>
                <a:latin typeface="+mj-lt"/>
              </a:rPr>
              <a:t>:</a:t>
            </a:r>
          </a:p>
        </p:txBody>
      </p:sp>
      <p:sp>
        <p:nvSpPr>
          <p:cNvPr id="5" name="Rectangle 4">
            <a:extLst>
              <a:ext uri="{FF2B5EF4-FFF2-40B4-BE49-F238E27FC236}">
                <a16:creationId xmlns:a16="http://schemas.microsoft.com/office/drawing/2014/main" id="{BF4B5DFB-5DD5-A844-9069-4E45160A3272}"/>
              </a:ext>
            </a:extLst>
          </p:cNvPr>
          <p:cNvSpPr/>
          <p:nvPr/>
        </p:nvSpPr>
        <p:spPr>
          <a:xfrm>
            <a:off x="3122960" y="6477000"/>
            <a:ext cx="5487640" cy="276999"/>
          </a:xfrm>
          <a:prstGeom prst="rect">
            <a:avLst/>
          </a:prstGeom>
        </p:spPr>
        <p:txBody>
          <a:bodyPr wrap="square">
            <a:spAutoFit/>
          </a:bodyPr>
          <a:lstStyle/>
          <a:p>
            <a:r>
              <a:rPr lang="en-US" sz="1200" dirty="0">
                <a:solidFill>
                  <a:schemeClr val="bg1">
                    <a:lumMod val="95000"/>
                  </a:schemeClr>
                </a:solidFill>
              </a:rPr>
              <a:t>Gurunathan, R., </a:t>
            </a:r>
            <a:r>
              <a:rPr lang="en-US" sz="1200" dirty="0" err="1">
                <a:solidFill>
                  <a:schemeClr val="bg1">
                    <a:lumMod val="95000"/>
                  </a:schemeClr>
                </a:solidFill>
              </a:rPr>
              <a:t>Hanus</a:t>
            </a:r>
            <a:r>
              <a:rPr lang="en-US" sz="1200" dirty="0">
                <a:solidFill>
                  <a:schemeClr val="bg1">
                    <a:lumMod val="95000"/>
                  </a:schemeClr>
                </a:solidFill>
              </a:rPr>
              <a:t>, R., Dylla, M., </a:t>
            </a:r>
            <a:r>
              <a:rPr lang="en-US" sz="1200" dirty="0" err="1">
                <a:solidFill>
                  <a:schemeClr val="bg1">
                    <a:lumMod val="95000"/>
                  </a:schemeClr>
                </a:solidFill>
              </a:rPr>
              <a:t>Katre</a:t>
            </a:r>
            <a:r>
              <a:rPr lang="en-US" sz="1200" dirty="0">
                <a:solidFill>
                  <a:schemeClr val="bg1">
                    <a:lumMod val="95000"/>
                  </a:schemeClr>
                </a:solidFill>
              </a:rPr>
              <a:t>, A., Snyder, G.J. arXiv:1910.03654, 2019.</a:t>
            </a:r>
          </a:p>
        </p:txBody>
      </p:sp>
    </p:spTree>
    <p:extLst>
      <p:ext uri="{BB962C8B-B14F-4D97-AF65-F5344CB8AC3E}">
        <p14:creationId xmlns:p14="http://schemas.microsoft.com/office/powerpoint/2010/main" val="10689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animBg="1"/>
      <p:bldP spid="26" grpId="0"/>
      <p:bldP spid="30" grpId="0"/>
      <p:bldP spid="31" grpId="1"/>
      <p:bldP spid="32" grpId="1"/>
      <p:bldP spid="3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52400" y="39624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Phonon-Interface Scattering</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b="0">
                <a:solidFill>
                  <a:schemeClr val="bg1"/>
                </a:solidFill>
                <a:latin typeface="Helvetica" pitchFamily="34" charset="0"/>
              </a:rPr>
              <a:pPr>
                <a:defRPr/>
              </a:pPr>
              <a:t>18</a:t>
            </a:fld>
            <a:endParaRPr lang="en-US" sz="1800" b="0" dirty="0">
              <a:solidFill>
                <a:schemeClr val="bg1"/>
              </a:solidFill>
              <a:latin typeface="Helvetica" pitchFamily="34" charset="0"/>
            </a:endParaRPr>
          </a:p>
        </p:txBody>
      </p:sp>
      <p:pic>
        <p:nvPicPr>
          <p:cNvPr id="4" name="Picture 3">
            <a:extLst>
              <a:ext uri="{FF2B5EF4-FFF2-40B4-BE49-F238E27FC236}">
                <a16:creationId xmlns:a16="http://schemas.microsoft.com/office/drawing/2014/main" id="{EC4C9746-D2E0-C141-AE89-7600C52F1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14400"/>
            <a:ext cx="2010389" cy="2473688"/>
          </a:xfrm>
          <a:prstGeom prst="rect">
            <a:avLst/>
          </a:prstGeom>
        </p:spPr>
      </p:pic>
      <p:sp>
        <p:nvSpPr>
          <p:cNvPr id="5" name="TextBox 4">
            <a:extLst>
              <a:ext uri="{FF2B5EF4-FFF2-40B4-BE49-F238E27FC236}">
                <a16:creationId xmlns:a16="http://schemas.microsoft.com/office/drawing/2014/main" id="{F5922B80-7895-2343-80E2-80E7325BD211}"/>
              </a:ext>
            </a:extLst>
          </p:cNvPr>
          <p:cNvSpPr txBox="1"/>
          <p:nvPr/>
        </p:nvSpPr>
        <p:spPr>
          <a:xfrm>
            <a:off x="381000" y="3429000"/>
            <a:ext cx="1752600" cy="646331"/>
          </a:xfrm>
          <a:prstGeom prst="rect">
            <a:avLst/>
          </a:prstGeom>
          <a:noFill/>
        </p:spPr>
        <p:txBody>
          <a:bodyPr wrap="square" rtlCol="0">
            <a:spAutoFit/>
          </a:bodyPr>
          <a:lstStyle/>
          <a:p>
            <a:pPr algn="ctr"/>
            <a:r>
              <a:rPr lang="en-US" b="1" dirty="0"/>
              <a:t>Symmetric Twist Boundary</a:t>
            </a:r>
          </a:p>
        </p:txBody>
      </p:sp>
      <p:sp>
        <p:nvSpPr>
          <p:cNvPr id="9" name="TextBox 8">
            <a:extLst>
              <a:ext uri="{FF2B5EF4-FFF2-40B4-BE49-F238E27FC236}">
                <a16:creationId xmlns:a16="http://schemas.microsoft.com/office/drawing/2014/main" id="{4A81C6EB-1A95-B646-9558-04CA823C01E9}"/>
              </a:ext>
            </a:extLst>
          </p:cNvPr>
          <p:cNvSpPr txBox="1"/>
          <p:nvPr/>
        </p:nvSpPr>
        <p:spPr>
          <a:xfrm>
            <a:off x="3505200" y="3352800"/>
            <a:ext cx="1752600" cy="646331"/>
          </a:xfrm>
          <a:prstGeom prst="rect">
            <a:avLst/>
          </a:prstGeom>
          <a:noFill/>
        </p:spPr>
        <p:txBody>
          <a:bodyPr wrap="square" rtlCol="0">
            <a:spAutoFit/>
          </a:bodyPr>
          <a:lstStyle/>
          <a:p>
            <a:pPr algn="ctr"/>
            <a:r>
              <a:rPr lang="en-US" b="1" dirty="0" err="1"/>
              <a:t>Semicoherent</a:t>
            </a:r>
            <a:r>
              <a:rPr lang="en-US" b="1" dirty="0"/>
              <a:t> Heterointerface</a:t>
            </a:r>
          </a:p>
        </p:txBody>
      </p:sp>
      <p:pic>
        <p:nvPicPr>
          <p:cNvPr id="10" name="Picture 9">
            <a:extLst>
              <a:ext uri="{FF2B5EF4-FFF2-40B4-BE49-F238E27FC236}">
                <a16:creationId xmlns:a16="http://schemas.microsoft.com/office/drawing/2014/main" id="{82915127-0864-F547-8F3C-6EF9898EE0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436" y="1143000"/>
            <a:ext cx="2341927" cy="1905000"/>
          </a:xfrm>
          <a:prstGeom prst="rect">
            <a:avLst/>
          </a:prstGeom>
        </p:spPr>
      </p:pic>
      <p:sp>
        <p:nvSpPr>
          <p:cNvPr id="12" name="TextBox 11">
            <a:extLst>
              <a:ext uri="{FF2B5EF4-FFF2-40B4-BE49-F238E27FC236}">
                <a16:creationId xmlns:a16="http://schemas.microsoft.com/office/drawing/2014/main" id="{C2BB7D17-6AA5-4D47-A4D2-EB72D68A4B2C}"/>
              </a:ext>
            </a:extLst>
          </p:cNvPr>
          <p:cNvSpPr txBox="1"/>
          <p:nvPr/>
        </p:nvSpPr>
        <p:spPr>
          <a:xfrm>
            <a:off x="6487136" y="3429000"/>
            <a:ext cx="2809264" cy="369332"/>
          </a:xfrm>
          <a:prstGeom prst="rect">
            <a:avLst/>
          </a:prstGeom>
          <a:noFill/>
        </p:spPr>
        <p:txBody>
          <a:bodyPr wrap="square" rtlCol="0">
            <a:spAutoFit/>
          </a:bodyPr>
          <a:lstStyle/>
          <a:p>
            <a:r>
              <a:rPr lang="en-US" b="1" dirty="0"/>
              <a:t>Coherent Twin Boundary</a:t>
            </a:r>
          </a:p>
        </p:txBody>
      </p:sp>
      <p:sp>
        <p:nvSpPr>
          <p:cNvPr id="20" name="Circular Arrow 19">
            <a:extLst>
              <a:ext uri="{FF2B5EF4-FFF2-40B4-BE49-F238E27FC236}">
                <a16:creationId xmlns:a16="http://schemas.microsoft.com/office/drawing/2014/main" id="{863A9286-3A51-F34D-8F58-0593F16C9E79}"/>
              </a:ext>
            </a:extLst>
          </p:cNvPr>
          <p:cNvSpPr/>
          <p:nvPr/>
        </p:nvSpPr>
        <p:spPr>
          <a:xfrm rot="2129203">
            <a:off x="1586157" y="707266"/>
            <a:ext cx="457200" cy="457200"/>
          </a:xfrm>
          <a:prstGeom prst="circularArrow">
            <a:avLst/>
          </a:prstGeom>
          <a:ln w="3175"/>
          <a:scene3d>
            <a:camera prst="orthographicFront">
              <a:rot lat="0" lon="108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80B2FCD-18E6-1E40-B29C-EB68E8DD3E9E}"/>
              </a:ext>
            </a:extLst>
          </p:cNvPr>
          <p:cNvSpPr txBox="1"/>
          <p:nvPr/>
        </p:nvSpPr>
        <p:spPr>
          <a:xfrm>
            <a:off x="2013702" y="533400"/>
            <a:ext cx="261102" cy="461665"/>
          </a:xfrm>
          <a:prstGeom prst="rect">
            <a:avLst/>
          </a:prstGeom>
          <a:noFill/>
        </p:spPr>
        <p:txBody>
          <a:bodyPr wrap="square" rtlCol="0">
            <a:spAutoFit/>
          </a:bodyPr>
          <a:lstStyle/>
          <a:p>
            <a:r>
              <a:rPr lang="en-US" sz="2400" dirty="0"/>
              <a:t>𝜽</a:t>
            </a:r>
          </a:p>
        </p:txBody>
      </p:sp>
      <p:pic>
        <p:nvPicPr>
          <p:cNvPr id="23" name="Picture 22">
            <a:extLst>
              <a:ext uri="{FF2B5EF4-FFF2-40B4-BE49-F238E27FC236}">
                <a16:creationId xmlns:a16="http://schemas.microsoft.com/office/drawing/2014/main" id="{35850CFA-F63F-0048-8CEA-C6282E874C25}"/>
              </a:ext>
            </a:extLst>
          </p:cNvPr>
          <p:cNvPicPr>
            <a:picLocks noChangeAspect="1"/>
          </p:cNvPicPr>
          <p:nvPr/>
        </p:nvPicPr>
        <p:blipFill>
          <a:blip r:embed="rId5"/>
          <a:stretch>
            <a:fillRect/>
          </a:stretch>
        </p:blipFill>
        <p:spPr>
          <a:xfrm>
            <a:off x="2719231" y="1219200"/>
            <a:ext cx="3148169" cy="154740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F5E2C2-2A22-D04F-90A3-72991F22304D}"/>
                  </a:ext>
                </a:extLst>
              </p:cNvPr>
              <p:cNvSpPr txBox="1"/>
              <p:nvPr/>
            </p:nvSpPr>
            <p:spPr>
              <a:xfrm>
                <a:off x="5410200" y="2766605"/>
                <a:ext cx="26110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n-US" sz="2400" dirty="0"/>
              </a:p>
            </p:txBody>
          </p:sp>
        </mc:Choice>
        <mc:Fallback xmlns="">
          <p:sp>
            <p:nvSpPr>
              <p:cNvPr id="13" name="TextBox 12">
                <a:extLst>
                  <a:ext uri="{FF2B5EF4-FFF2-40B4-BE49-F238E27FC236}">
                    <a16:creationId xmlns:a16="http://schemas.microsoft.com/office/drawing/2014/main" id="{BCF5E2C2-2A22-D04F-90A3-72991F22304D}"/>
                  </a:ext>
                </a:extLst>
              </p:cNvPr>
              <p:cNvSpPr txBox="1">
                <a:spLocks noRot="1" noChangeAspect="1" noMove="1" noResize="1" noEditPoints="1" noAdjustHandles="1" noChangeArrowheads="1" noChangeShapeType="1" noTextEdit="1"/>
              </p:cNvSpPr>
              <p:nvPr/>
            </p:nvSpPr>
            <p:spPr>
              <a:xfrm>
                <a:off x="5410200" y="2766605"/>
                <a:ext cx="261102" cy="461665"/>
              </a:xfrm>
              <a:prstGeom prst="rect">
                <a:avLst/>
              </a:prstGeom>
              <a:blipFill>
                <a:blip r:embed="rId6"/>
                <a:stretch>
                  <a:fillRect r="-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DFDA65-AE60-C24E-BE20-C6BECFC6B0AA}"/>
                  </a:ext>
                </a:extLst>
              </p:cNvPr>
              <p:cNvSpPr txBox="1"/>
              <p:nvPr/>
            </p:nvSpPr>
            <p:spPr>
              <a:xfrm>
                <a:off x="5410200" y="757535"/>
                <a:ext cx="26110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oMath>
                  </m:oMathPara>
                </a14:m>
                <a:endParaRPr lang="en-US" sz="2400" dirty="0"/>
              </a:p>
            </p:txBody>
          </p:sp>
        </mc:Choice>
        <mc:Fallback xmlns="">
          <p:sp>
            <p:nvSpPr>
              <p:cNvPr id="14" name="TextBox 13">
                <a:extLst>
                  <a:ext uri="{FF2B5EF4-FFF2-40B4-BE49-F238E27FC236}">
                    <a16:creationId xmlns:a16="http://schemas.microsoft.com/office/drawing/2014/main" id="{2FDFDA65-AE60-C24E-BE20-C6BECFC6B0AA}"/>
                  </a:ext>
                </a:extLst>
              </p:cNvPr>
              <p:cNvSpPr txBox="1">
                <a:spLocks noRot="1" noChangeAspect="1" noMove="1" noResize="1" noEditPoints="1" noAdjustHandles="1" noChangeArrowheads="1" noChangeShapeType="1" noTextEdit="1"/>
              </p:cNvSpPr>
              <p:nvPr/>
            </p:nvSpPr>
            <p:spPr>
              <a:xfrm>
                <a:off x="5410200" y="757535"/>
                <a:ext cx="261102" cy="461665"/>
              </a:xfrm>
              <a:prstGeom prst="rect">
                <a:avLst/>
              </a:prstGeom>
              <a:blipFill>
                <a:blip r:embed="rId7"/>
                <a:stretch>
                  <a:fillRect r="-68182"/>
                </a:stretch>
              </a:blipFill>
            </p:spPr>
            <p:txBody>
              <a:bodyPr/>
              <a:lstStyle/>
              <a:p>
                <a:r>
                  <a:rPr lang="en-US">
                    <a:noFill/>
                  </a:rPr>
                  <a:t> </a:t>
                </a:r>
              </a:p>
            </p:txBody>
          </p:sp>
        </mc:Fallback>
      </mc:AlternateContent>
    </p:spTree>
    <p:extLst>
      <p:ext uri="{BB962C8B-B14F-4D97-AF65-F5344CB8AC3E}">
        <p14:creationId xmlns:p14="http://schemas.microsoft.com/office/powerpoint/2010/main" val="17256696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0" y="101654"/>
            <a:ext cx="9372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600" dirty="0">
                <a:solidFill>
                  <a:srgbClr val="000000"/>
                </a:solidFill>
              </a:rPr>
              <a:t>What’s Missing in Boundary Scattering Models?</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b="0">
                <a:solidFill>
                  <a:schemeClr val="bg1"/>
                </a:solidFill>
                <a:latin typeface="Helvetica" pitchFamily="34" charset="0"/>
              </a:rPr>
              <a:pPr>
                <a:defRPr/>
              </a:pPr>
              <a:t>19</a:t>
            </a:fld>
            <a:endParaRPr lang="en-US" sz="1800" b="0" dirty="0">
              <a:solidFill>
                <a:schemeClr val="bg1"/>
              </a:solidFill>
              <a:latin typeface="Helvetica" pitchFamily="34" charset="0"/>
            </a:endParaRPr>
          </a:p>
        </p:txBody>
      </p:sp>
      <p:sp>
        <p:nvSpPr>
          <p:cNvPr id="5" name="TextBox 4">
            <a:extLst>
              <a:ext uri="{FF2B5EF4-FFF2-40B4-BE49-F238E27FC236}">
                <a16:creationId xmlns:a16="http://schemas.microsoft.com/office/drawing/2014/main" id="{88920168-B9C0-EE4D-AFF5-CB3BFF290507}"/>
              </a:ext>
            </a:extLst>
          </p:cNvPr>
          <p:cNvSpPr txBox="1"/>
          <p:nvPr/>
        </p:nvSpPr>
        <p:spPr>
          <a:xfrm>
            <a:off x="4191000" y="6452729"/>
            <a:ext cx="4547270" cy="276999"/>
          </a:xfrm>
          <a:prstGeom prst="rect">
            <a:avLst/>
          </a:prstGeom>
          <a:noFill/>
        </p:spPr>
        <p:txBody>
          <a:bodyPr wrap="none" rtlCol="0">
            <a:spAutoFit/>
          </a:bodyPr>
          <a:lstStyle/>
          <a:p>
            <a:r>
              <a:rPr lang="fr" sz="1200" dirty="0" err="1">
                <a:solidFill>
                  <a:schemeClr val="bg1"/>
                </a:solidFill>
                <a:latin typeface="Helvetica" pitchFamily="2" charset="0"/>
              </a:rPr>
              <a:t>Hanus</a:t>
            </a:r>
            <a:r>
              <a:rPr lang="fr" sz="1200" dirty="0">
                <a:solidFill>
                  <a:schemeClr val="bg1"/>
                </a:solidFill>
                <a:latin typeface="Helvetica" pitchFamily="2" charset="0"/>
              </a:rPr>
              <a:t>, R;  </a:t>
            </a:r>
            <a:r>
              <a:rPr lang="fr" sz="1200" dirty="0" err="1">
                <a:solidFill>
                  <a:schemeClr val="bg1"/>
                </a:solidFill>
                <a:latin typeface="Helvetica" pitchFamily="2" charset="0"/>
              </a:rPr>
              <a:t>Garg</a:t>
            </a:r>
            <a:r>
              <a:rPr lang="fr" sz="1200" dirty="0">
                <a:solidFill>
                  <a:schemeClr val="bg1"/>
                </a:solidFill>
                <a:latin typeface="Helvetica" pitchFamily="2" charset="0"/>
              </a:rPr>
              <a:t>, A., Snyder. G.J. ,Commun. Phys. 1, 78 (2018).</a:t>
            </a:r>
            <a:endParaRPr lang="en-US" sz="1200" dirty="0" err="1">
              <a:solidFill>
                <a:schemeClr val="bg1"/>
              </a:solidFill>
              <a:latin typeface="Helvetica"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A87E60-3502-8744-B5A2-78A72E3023EF}"/>
                  </a:ext>
                </a:extLst>
              </p:cNvPr>
              <p:cNvSpPr txBox="1"/>
              <p:nvPr/>
            </p:nvSpPr>
            <p:spPr>
              <a:xfrm>
                <a:off x="304800" y="739914"/>
                <a:ext cx="8763000" cy="830997"/>
              </a:xfrm>
              <a:prstGeom prst="rect">
                <a:avLst/>
              </a:prstGeom>
              <a:noFill/>
            </p:spPr>
            <p:txBody>
              <a:bodyPr wrap="square" rtlCol="0">
                <a:spAutoFit/>
              </a:bodyPr>
              <a:lstStyle/>
              <a:p>
                <a:r>
                  <a:rPr lang="en-US" sz="2400" b="1" dirty="0">
                    <a:solidFill>
                      <a:srgbClr val="6600FF"/>
                    </a:solidFill>
                  </a:rPr>
                  <a:t>(Snell’s Law) Acoustic Impedance Mismatch: Based on </a:t>
                </a:r>
                <a14:m>
                  <m:oMath xmlns:m="http://schemas.openxmlformats.org/officeDocument/2006/math">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𝝆</m:t>
                        </m:r>
                      </m:e>
                      <m:sub>
                        <m:r>
                          <a:rPr lang="en-US" sz="2400" b="1" i="1" smtClean="0">
                            <a:solidFill>
                              <a:srgbClr val="6600FF"/>
                            </a:solidFill>
                            <a:latin typeface="Cambria Math" panose="02040503050406030204" pitchFamily="18" charset="0"/>
                          </a:rPr>
                          <m:t>𝟏</m:t>
                        </m:r>
                      </m:sub>
                    </m:sSub>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𝒗</m:t>
                        </m:r>
                      </m:e>
                      <m:sub>
                        <m:r>
                          <a:rPr lang="en-US" sz="2400" b="1" i="1" smtClean="0">
                            <a:solidFill>
                              <a:srgbClr val="6600FF"/>
                            </a:solidFill>
                            <a:latin typeface="Cambria Math" panose="02040503050406030204" pitchFamily="18" charset="0"/>
                          </a:rPr>
                          <m:t>𝟏</m:t>
                        </m:r>
                      </m:sub>
                    </m:sSub>
                    <m:r>
                      <a:rPr lang="en-US" sz="2400" b="1" i="1" smtClean="0">
                        <a:solidFill>
                          <a:srgbClr val="6600FF"/>
                        </a:solidFill>
                        <a:latin typeface="Cambria Math" panose="02040503050406030204" pitchFamily="18" charset="0"/>
                      </a:rPr>
                      <m:t>/</m:t>
                    </m:r>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𝝆</m:t>
                        </m:r>
                      </m:e>
                      <m:sub>
                        <m:r>
                          <a:rPr lang="en-US" sz="2400" b="1" i="1" smtClean="0">
                            <a:solidFill>
                              <a:srgbClr val="6600FF"/>
                            </a:solidFill>
                            <a:latin typeface="Cambria Math" panose="02040503050406030204" pitchFamily="18" charset="0"/>
                          </a:rPr>
                          <m:t>𝟐</m:t>
                        </m:r>
                      </m:sub>
                    </m:sSub>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𝒗</m:t>
                        </m:r>
                      </m:e>
                      <m:sub>
                        <m:r>
                          <a:rPr lang="en-US" sz="2400" b="1" i="1" smtClean="0">
                            <a:solidFill>
                              <a:srgbClr val="6600FF"/>
                            </a:solidFill>
                            <a:latin typeface="Cambria Math" panose="02040503050406030204" pitchFamily="18" charset="0"/>
                          </a:rPr>
                          <m:t>𝟐</m:t>
                        </m:r>
                      </m:sub>
                    </m:sSub>
                  </m:oMath>
                </a14:m>
                <a:r>
                  <a:rPr lang="en-US" sz="2400" b="1" dirty="0">
                    <a:solidFill>
                      <a:srgbClr val="6600FF"/>
                    </a:solidFill>
                  </a:rPr>
                  <a:t>   </a:t>
                </a:r>
              </a:p>
              <a:p>
                <a:r>
                  <a:rPr lang="en-US" sz="2400" b="1" dirty="0">
                    <a:solidFill>
                      <a:srgbClr val="6600FF"/>
                    </a:solidFill>
                  </a:rPr>
                  <a:t>Diffuse Mismatch: Based on </a:t>
                </a:r>
                <a14:m>
                  <m:oMath xmlns:m="http://schemas.openxmlformats.org/officeDocument/2006/math">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𝑪</m:t>
                        </m:r>
                      </m:e>
                      <m:sub>
                        <m:r>
                          <a:rPr lang="en-US" sz="2400" b="1" i="1" smtClean="0">
                            <a:solidFill>
                              <a:srgbClr val="6600FF"/>
                            </a:solidFill>
                            <a:latin typeface="Cambria Math" panose="02040503050406030204" pitchFamily="18" charset="0"/>
                          </a:rPr>
                          <m:t>𝟏</m:t>
                        </m:r>
                      </m:sub>
                    </m:sSub>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𝒗</m:t>
                        </m:r>
                      </m:e>
                      <m:sub>
                        <m:r>
                          <a:rPr lang="en-US" sz="2400" b="1" i="1" smtClean="0">
                            <a:solidFill>
                              <a:srgbClr val="6600FF"/>
                            </a:solidFill>
                            <a:latin typeface="Cambria Math" panose="02040503050406030204" pitchFamily="18" charset="0"/>
                          </a:rPr>
                          <m:t>𝟏</m:t>
                        </m:r>
                      </m:sub>
                    </m:sSub>
                    <m:r>
                      <a:rPr lang="en-US" sz="2400" b="1" i="1" smtClean="0">
                        <a:solidFill>
                          <a:srgbClr val="6600FF"/>
                        </a:solidFill>
                        <a:latin typeface="Cambria Math" panose="02040503050406030204" pitchFamily="18" charset="0"/>
                      </a:rPr>
                      <m:t>/</m:t>
                    </m:r>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𝑪</m:t>
                        </m:r>
                      </m:e>
                      <m:sub>
                        <m:r>
                          <a:rPr lang="en-US" sz="2400" b="1" i="1" smtClean="0">
                            <a:solidFill>
                              <a:srgbClr val="6600FF"/>
                            </a:solidFill>
                            <a:latin typeface="Cambria Math" panose="02040503050406030204" pitchFamily="18" charset="0"/>
                          </a:rPr>
                          <m:t>𝟐</m:t>
                        </m:r>
                      </m:sub>
                    </m:sSub>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𝒗</m:t>
                        </m:r>
                      </m:e>
                      <m:sub>
                        <m:r>
                          <a:rPr lang="en-US" sz="2400" b="1" i="1" smtClean="0">
                            <a:solidFill>
                              <a:srgbClr val="6600FF"/>
                            </a:solidFill>
                            <a:latin typeface="Cambria Math" panose="02040503050406030204" pitchFamily="18" charset="0"/>
                          </a:rPr>
                          <m:t>𝟐</m:t>
                        </m:r>
                      </m:sub>
                    </m:sSub>
                  </m:oMath>
                </a14:m>
                <a:endParaRPr lang="en-US" sz="2400" b="1" dirty="0">
                  <a:solidFill>
                    <a:srgbClr val="6600FF"/>
                  </a:solidFill>
                </a:endParaRPr>
              </a:p>
            </p:txBody>
          </p:sp>
        </mc:Choice>
        <mc:Fallback xmlns="">
          <p:sp>
            <p:nvSpPr>
              <p:cNvPr id="3" name="TextBox 2">
                <a:extLst>
                  <a:ext uri="{FF2B5EF4-FFF2-40B4-BE49-F238E27FC236}">
                    <a16:creationId xmlns:a16="http://schemas.microsoft.com/office/drawing/2014/main" id="{1EA87E60-3502-8744-B5A2-78A72E3023EF}"/>
                  </a:ext>
                </a:extLst>
              </p:cNvPr>
              <p:cNvSpPr txBox="1">
                <a:spLocks noRot="1" noChangeAspect="1" noMove="1" noResize="1" noEditPoints="1" noAdjustHandles="1" noChangeArrowheads="1" noChangeShapeType="1" noTextEdit="1"/>
              </p:cNvSpPr>
              <p:nvPr/>
            </p:nvSpPr>
            <p:spPr>
              <a:xfrm>
                <a:off x="304800" y="739914"/>
                <a:ext cx="8763000" cy="830997"/>
              </a:xfrm>
              <a:prstGeom prst="rect">
                <a:avLst/>
              </a:prstGeom>
              <a:blipFill>
                <a:blip r:embed="rId3"/>
                <a:stretch>
                  <a:fillRect l="-1159" t="-2985" b="-13433"/>
                </a:stretch>
              </a:blipFill>
            </p:spPr>
            <p:txBody>
              <a:bodyPr/>
              <a:lstStyle/>
              <a:p>
                <a:r>
                  <a:rPr lang="en-US">
                    <a:noFill/>
                  </a:rPr>
                  <a:t> </a:t>
                </a:r>
              </a:p>
            </p:txBody>
          </p:sp>
        </mc:Fallback>
      </mc:AlternateContent>
      <p:pic>
        <p:nvPicPr>
          <p:cNvPr id="7" name="Picture 6" descr="A close up of a map&#10;&#10;Description automatically generated">
            <a:extLst>
              <a:ext uri="{FF2B5EF4-FFF2-40B4-BE49-F238E27FC236}">
                <a16:creationId xmlns:a16="http://schemas.microsoft.com/office/drawing/2014/main" id="{B1AD0EBC-4C93-074D-99E9-E97827BA7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2" y="3810000"/>
            <a:ext cx="3969406" cy="2514600"/>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2DE72222-3397-6046-AECA-7838AB051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780" y="1877553"/>
            <a:ext cx="1908121" cy="2855008"/>
          </a:xfrm>
          <a:prstGeom prst="rect">
            <a:avLst/>
          </a:prstGeom>
        </p:spPr>
      </p:pic>
      <p:pic>
        <p:nvPicPr>
          <p:cNvPr id="11" name="Picture 10" descr="A close up of a map&#10;&#10;Description automatically generated">
            <a:extLst>
              <a:ext uri="{FF2B5EF4-FFF2-40B4-BE49-F238E27FC236}">
                <a16:creationId xmlns:a16="http://schemas.microsoft.com/office/drawing/2014/main" id="{97DBF11E-A238-4F44-8FE9-D30CC02D8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49" y="1646604"/>
            <a:ext cx="3891626" cy="216339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D89C36-DEA3-E04E-A12A-371C8DEE51C4}"/>
                  </a:ext>
                </a:extLst>
              </p:cNvPr>
              <p:cNvSpPr txBox="1"/>
              <p:nvPr/>
            </p:nvSpPr>
            <p:spPr>
              <a:xfrm>
                <a:off x="4543926" y="4844748"/>
                <a:ext cx="4304868" cy="1022652"/>
              </a:xfrm>
              <a:prstGeom prst="rect">
                <a:avLst/>
              </a:prstGeom>
              <a:noFill/>
              <a:ln w="31750">
                <a:solidFill>
                  <a:srgbClr val="002060"/>
                </a:solidFill>
              </a:ln>
            </p:spPr>
            <p:txBody>
              <a:bodyPr wrap="square" rtlCol="0">
                <a:spAutoFit/>
              </a:bodyPr>
              <a:lstStyle/>
              <a:p>
                <a:r>
                  <a:rPr lang="en-US" sz="2000" b="1" dirty="0">
                    <a:solidFill>
                      <a:schemeClr val="accent2">
                        <a:lumMod val="50000"/>
                      </a:schemeClr>
                    </a:solidFill>
                  </a:rPr>
                  <a:t>Frequency-dependent scattering </a:t>
                </a:r>
                <a:r>
                  <a:rPr lang="en-US" sz="2000" dirty="0"/>
                  <a:t>that can explain the </a:t>
                </a:r>
                <a14:m>
                  <m:oMath xmlns:m="http://schemas.openxmlformats.org/officeDocument/2006/math">
                    <m:sSup>
                      <m:sSupPr>
                        <m:ctrlPr>
                          <a:rPr lang="en-US" sz="2000" b="1" i="1" smtClean="0">
                            <a:solidFill>
                              <a:schemeClr val="accent2">
                                <a:lumMod val="50000"/>
                              </a:schemeClr>
                            </a:solidFill>
                            <a:latin typeface="Cambria Math" panose="02040503050406030204" pitchFamily="18" charset="0"/>
                          </a:rPr>
                        </m:ctrlPr>
                      </m:sSupPr>
                      <m:e>
                        <m:r>
                          <a:rPr lang="en-US" sz="2000" b="1" i="0" smtClean="0">
                            <a:solidFill>
                              <a:schemeClr val="accent2">
                                <a:lumMod val="50000"/>
                              </a:schemeClr>
                            </a:solidFill>
                            <a:latin typeface="Cambria Math" panose="02040503050406030204" pitchFamily="18" charset="0"/>
                          </a:rPr>
                          <m:t>𝐓</m:t>
                        </m:r>
                      </m:e>
                      <m:sup>
                        <m:r>
                          <a:rPr lang="en-US" sz="2000" b="1" i="0" smtClean="0">
                            <a:solidFill>
                              <a:schemeClr val="accent2">
                                <a:lumMod val="50000"/>
                              </a:schemeClr>
                            </a:solidFill>
                            <a:latin typeface="Cambria Math" panose="02040503050406030204" pitchFamily="18" charset="0"/>
                          </a:rPr>
                          <m:t>𝟐</m:t>
                        </m:r>
                      </m:sup>
                    </m:sSup>
                  </m:oMath>
                </a14:m>
                <a:r>
                  <a:rPr lang="en-US" sz="2000" b="1" dirty="0">
                    <a:solidFill>
                      <a:schemeClr val="accent2">
                        <a:lumMod val="50000"/>
                      </a:schemeClr>
                    </a:solidFill>
                  </a:rPr>
                  <a:t> trend in 𝜅 </a:t>
                </a:r>
                <a:r>
                  <a:rPr lang="en-US" sz="2000" dirty="0"/>
                  <a:t>in polycrystals</a:t>
                </a:r>
              </a:p>
            </p:txBody>
          </p:sp>
        </mc:Choice>
        <mc:Fallback xmlns="">
          <p:sp>
            <p:nvSpPr>
              <p:cNvPr id="12" name="TextBox 11">
                <a:extLst>
                  <a:ext uri="{FF2B5EF4-FFF2-40B4-BE49-F238E27FC236}">
                    <a16:creationId xmlns:a16="http://schemas.microsoft.com/office/drawing/2014/main" id="{72D89C36-DEA3-E04E-A12A-371C8DEE51C4}"/>
                  </a:ext>
                </a:extLst>
              </p:cNvPr>
              <p:cNvSpPr txBox="1">
                <a:spLocks noRot="1" noChangeAspect="1" noMove="1" noResize="1" noEditPoints="1" noAdjustHandles="1" noChangeArrowheads="1" noChangeShapeType="1" noTextEdit="1"/>
              </p:cNvSpPr>
              <p:nvPr/>
            </p:nvSpPr>
            <p:spPr>
              <a:xfrm>
                <a:off x="4543926" y="4844748"/>
                <a:ext cx="4304868" cy="1022652"/>
              </a:xfrm>
              <a:prstGeom prst="rect">
                <a:avLst/>
              </a:prstGeom>
              <a:blipFill>
                <a:blip r:embed="rId7"/>
                <a:stretch>
                  <a:fillRect l="-1166" t="-1176" b="-5882"/>
                </a:stretch>
              </a:blipFill>
              <a:ln w="31750">
                <a:solidFill>
                  <a:srgbClr val="002060"/>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B05110E-E786-164A-BEE0-F7D0F6548D8B}"/>
              </a:ext>
            </a:extLst>
          </p:cNvPr>
          <p:cNvSpPr txBox="1"/>
          <p:nvPr/>
        </p:nvSpPr>
        <p:spPr>
          <a:xfrm>
            <a:off x="5964804" y="2666515"/>
            <a:ext cx="598998" cy="461665"/>
          </a:xfrm>
          <a:prstGeom prst="rect">
            <a:avLst/>
          </a:prstGeom>
          <a:noFill/>
        </p:spPr>
        <p:txBody>
          <a:bodyPr wrap="square" rtlCol="0">
            <a:spAutoFit/>
          </a:bodyPr>
          <a:lstStyle/>
          <a:p>
            <a:r>
              <a:rPr lang="en-US" sz="2400" b="1" dirty="0"/>
              <a:t>1</a:t>
            </a:r>
          </a:p>
        </p:txBody>
      </p:sp>
      <p:sp>
        <p:nvSpPr>
          <p:cNvPr id="15" name="TextBox 14">
            <a:extLst>
              <a:ext uri="{FF2B5EF4-FFF2-40B4-BE49-F238E27FC236}">
                <a16:creationId xmlns:a16="http://schemas.microsoft.com/office/drawing/2014/main" id="{2ADD1670-420C-C849-B19D-EFD2A3E4FCCB}"/>
              </a:ext>
            </a:extLst>
          </p:cNvPr>
          <p:cNvSpPr txBox="1"/>
          <p:nvPr/>
        </p:nvSpPr>
        <p:spPr>
          <a:xfrm>
            <a:off x="7554402" y="2666515"/>
            <a:ext cx="598998" cy="461665"/>
          </a:xfrm>
          <a:prstGeom prst="rect">
            <a:avLst/>
          </a:prstGeom>
          <a:noFill/>
        </p:spPr>
        <p:txBody>
          <a:bodyPr wrap="square" rtlCol="0">
            <a:spAutoFit/>
          </a:bodyPr>
          <a:lstStyle/>
          <a:p>
            <a:r>
              <a:rPr lang="en-US" sz="2400" b="1" dirty="0"/>
              <a:t>2</a:t>
            </a:r>
          </a:p>
        </p:txBody>
      </p:sp>
      <p:sp>
        <p:nvSpPr>
          <p:cNvPr id="4" name="TextBox 3">
            <a:extLst>
              <a:ext uri="{FF2B5EF4-FFF2-40B4-BE49-F238E27FC236}">
                <a16:creationId xmlns:a16="http://schemas.microsoft.com/office/drawing/2014/main" id="{1DC08405-70CB-2242-8B24-F97A4C8DAAFD}"/>
              </a:ext>
            </a:extLst>
          </p:cNvPr>
          <p:cNvSpPr txBox="1"/>
          <p:nvPr/>
        </p:nvSpPr>
        <p:spPr>
          <a:xfrm>
            <a:off x="5660004" y="1551814"/>
            <a:ext cx="2950596" cy="369332"/>
          </a:xfrm>
          <a:prstGeom prst="rect">
            <a:avLst/>
          </a:prstGeom>
          <a:noFill/>
        </p:spPr>
        <p:txBody>
          <a:bodyPr wrap="square" rtlCol="0">
            <a:spAutoFit/>
          </a:bodyPr>
          <a:lstStyle/>
          <a:p>
            <a:r>
              <a:rPr lang="en-US" b="1" dirty="0"/>
              <a:t>Symmetric Tilt Boundary</a:t>
            </a:r>
          </a:p>
        </p:txBody>
      </p:sp>
    </p:spTree>
    <p:extLst>
      <p:ext uri="{BB962C8B-B14F-4D97-AF65-F5344CB8AC3E}">
        <p14:creationId xmlns:p14="http://schemas.microsoft.com/office/powerpoint/2010/main" val="1089209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56409A0-3E95-4144-AECD-B629007D95D1}"/>
              </a:ext>
            </a:extLst>
          </p:cNvPr>
          <p:cNvSpPr txBox="1"/>
          <p:nvPr/>
        </p:nvSpPr>
        <p:spPr>
          <a:xfrm>
            <a:off x="228600" y="3276600"/>
            <a:ext cx="3733800" cy="2862322"/>
          </a:xfrm>
          <a:prstGeom prst="rect">
            <a:avLst/>
          </a:prstGeom>
          <a:noFill/>
          <a:ln w="31750">
            <a:solidFill>
              <a:schemeClr val="tx2"/>
            </a:solidFill>
            <a:prstDash val="dash"/>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TextBox 8">
            <a:extLst>
              <a:ext uri="{FF2B5EF4-FFF2-40B4-BE49-F238E27FC236}">
                <a16:creationId xmlns:a16="http://schemas.microsoft.com/office/drawing/2014/main" id="{A9B0A9BE-2801-B948-8D04-E9A35EA1A9A2}"/>
              </a:ext>
            </a:extLst>
          </p:cNvPr>
          <p:cNvSpPr txBox="1"/>
          <p:nvPr/>
        </p:nvSpPr>
        <p:spPr>
          <a:xfrm>
            <a:off x="228600" y="822152"/>
            <a:ext cx="3733800" cy="2286000"/>
          </a:xfrm>
          <a:prstGeom prst="rect">
            <a:avLst/>
          </a:prstGeom>
          <a:noFill/>
          <a:ln w="31750">
            <a:solidFill>
              <a:schemeClr val="tx2"/>
            </a:solidFill>
            <a:prstDash val="dash"/>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0" name="TextBox 9">
            <a:extLst>
              <a:ext uri="{FF2B5EF4-FFF2-40B4-BE49-F238E27FC236}">
                <a16:creationId xmlns:a16="http://schemas.microsoft.com/office/drawing/2014/main" id="{19144CF6-8DB0-5D4B-AEBE-41635238F66E}"/>
              </a:ext>
            </a:extLst>
          </p:cNvPr>
          <p:cNvSpPr txBox="1"/>
          <p:nvPr/>
        </p:nvSpPr>
        <p:spPr>
          <a:xfrm>
            <a:off x="4432852" y="811238"/>
            <a:ext cx="4558748" cy="5078313"/>
          </a:xfrm>
          <a:prstGeom prst="rect">
            <a:avLst/>
          </a:prstGeom>
          <a:noFill/>
          <a:ln w="31750">
            <a:solidFill>
              <a:schemeClr val="tx2"/>
            </a:solidFill>
            <a:prstDash val="dash"/>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39BC64F4-8EC4-3049-9102-33E4C5169859}"/>
              </a:ext>
            </a:extLst>
          </p:cNvPr>
          <p:cNvSpPr>
            <a:spLocks noGrp="1"/>
          </p:cNvSpPr>
          <p:nvPr>
            <p:ph type="sldNum" sz="quarter" idx="12"/>
          </p:nvPr>
        </p:nvSpPr>
        <p:spPr/>
        <p:txBody>
          <a:bodyPr/>
          <a:lstStyle/>
          <a:p>
            <a:fld id="{0624AEE6-E942-4F5C-A610-97CA4B6B6DBA}" type="slidenum">
              <a:rPr lang="en-US" smtClean="0"/>
              <a:pPr/>
              <a:t>2</a:t>
            </a:fld>
            <a:endParaRPr lang="en-US"/>
          </a:p>
        </p:txBody>
      </p:sp>
      <p:sp>
        <p:nvSpPr>
          <p:cNvPr id="3" name="Text Box 4">
            <a:extLst>
              <a:ext uri="{FF2B5EF4-FFF2-40B4-BE49-F238E27FC236}">
                <a16:creationId xmlns:a16="http://schemas.microsoft.com/office/drawing/2014/main" id="{D43E6BB0-B2EB-3640-846C-C23A699C04AA}"/>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Crystalline Defects Attenuate Heat in a Solid</a:t>
            </a:r>
          </a:p>
        </p:txBody>
      </p:sp>
      <p:pic>
        <p:nvPicPr>
          <p:cNvPr id="6" name="Picture 5">
            <a:extLst>
              <a:ext uri="{FF2B5EF4-FFF2-40B4-BE49-F238E27FC236}">
                <a16:creationId xmlns:a16="http://schemas.microsoft.com/office/drawing/2014/main" id="{9120523C-437E-2340-A305-4B9816603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53860"/>
            <a:ext cx="2867025" cy="1918326"/>
          </a:xfrm>
          <a:prstGeom prst="rect">
            <a:avLst/>
          </a:prstGeom>
        </p:spPr>
      </p:pic>
      <p:sp>
        <p:nvSpPr>
          <p:cNvPr id="7" name="TextBox 6">
            <a:extLst>
              <a:ext uri="{FF2B5EF4-FFF2-40B4-BE49-F238E27FC236}">
                <a16:creationId xmlns:a16="http://schemas.microsoft.com/office/drawing/2014/main" id="{70E25594-B89F-1047-BC52-7ED8488E14E5}"/>
              </a:ext>
            </a:extLst>
          </p:cNvPr>
          <p:cNvSpPr txBox="1"/>
          <p:nvPr/>
        </p:nvSpPr>
        <p:spPr>
          <a:xfrm>
            <a:off x="1066800" y="849868"/>
            <a:ext cx="2438400" cy="369332"/>
          </a:xfrm>
          <a:prstGeom prst="rect">
            <a:avLst/>
          </a:prstGeom>
          <a:noFill/>
        </p:spPr>
        <p:txBody>
          <a:bodyPr wrap="square" rtlCol="0">
            <a:spAutoFit/>
          </a:bodyPr>
          <a:lstStyle/>
          <a:p>
            <a:r>
              <a:rPr lang="en-US" b="1" dirty="0"/>
              <a:t>Vacancy Scattering</a:t>
            </a:r>
          </a:p>
        </p:txBody>
      </p:sp>
      <p:sp>
        <p:nvSpPr>
          <p:cNvPr id="8" name="TextBox 7">
            <a:extLst>
              <a:ext uri="{FF2B5EF4-FFF2-40B4-BE49-F238E27FC236}">
                <a16:creationId xmlns:a16="http://schemas.microsoft.com/office/drawing/2014/main" id="{2B18B006-BFC1-DE48-882F-FAB32480B53C}"/>
              </a:ext>
            </a:extLst>
          </p:cNvPr>
          <p:cNvSpPr txBox="1"/>
          <p:nvPr/>
        </p:nvSpPr>
        <p:spPr>
          <a:xfrm>
            <a:off x="5638800" y="899339"/>
            <a:ext cx="2438400" cy="369332"/>
          </a:xfrm>
          <a:prstGeom prst="rect">
            <a:avLst/>
          </a:prstGeom>
          <a:noFill/>
        </p:spPr>
        <p:txBody>
          <a:bodyPr wrap="square" rtlCol="0">
            <a:spAutoFit/>
          </a:bodyPr>
          <a:lstStyle/>
          <a:p>
            <a:r>
              <a:rPr lang="en-US" b="1" dirty="0"/>
              <a:t>Dislocation Scattering</a:t>
            </a:r>
          </a:p>
        </p:txBody>
      </p:sp>
      <p:pic>
        <p:nvPicPr>
          <p:cNvPr id="4" name="Picture 3">
            <a:extLst>
              <a:ext uri="{FF2B5EF4-FFF2-40B4-BE49-F238E27FC236}">
                <a16:creationId xmlns:a16="http://schemas.microsoft.com/office/drawing/2014/main" id="{F7E53E91-FF4F-B14A-9C29-4CB438E807B6}"/>
              </a:ext>
            </a:extLst>
          </p:cNvPr>
          <p:cNvPicPr>
            <a:picLocks noChangeAspect="1"/>
          </p:cNvPicPr>
          <p:nvPr/>
        </p:nvPicPr>
        <p:blipFill rotWithShape="1">
          <a:blip r:embed="rId4"/>
          <a:srcRect r="48066"/>
          <a:stretch/>
        </p:blipFill>
        <p:spPr>
          <a:xfrm>
            <a:off x="6452841" y="1739876"/>
            <a:ext cx="2478971" cy="3962400"/>
          </a:xfrm>
          <a:prstGeom prst="rect">
            <a:avLst/>
          </a:prstGeom>
        </p:spPr>
      </p:pic>
      <p:pic>
        <p:nvPicPr>
          <p:cNvPr id="11" name="Picture 10">
            <a:extLst>
              <a:ext uri="{FF2B5EF4-FFF2-40B4-BE49-F238E27FC236}">
                <a16:creationId xmlns:a16="http://schemas.microsoft.com/office/drawing/2014/main" id="{F0E7C2BE-DD77-EF4E-838E-C95AC150C294}"/>
              </a:ext>
            </a:extLst>
          </p:cNvPr>
          <p:cNvPicPr>
            <a:picLocks noChangeAspect="1"/>
          </p:cNvPicPr>
          <p:nvPr/>
        </p:nvPicPr>
        <p:blipFill rotWithShape="1">
          <a:blip r:embed="rId5"/>
          <a:srcRect l="60834" r="19166"/>
          <a:stretch/>
        </p:blipFill>
        <p:spPr>
          <a:xfrm>
            <a:off x="4495800" y="1996833"/>
            <a:ext cx="1828800" cy="2768184"/>
          </a:xfrm>
          <a:prstGeom prst="rect">
            <a:avLst/>
          </a:prstGeom>
        </p:spPr>
      </p:pic>
      <p:sp>
        <p:nvSpPr>
          <p:cNvPr id="12" name="TextBox 11">
            <a:extLst>
              <a:ext uri="{FF2B5EF4-FFF2-40B4-BE49-F238E27FC236}">
                <a16:creationId xmlns:a16="http://schemas.microsoft.com/office/drawing/2014/main" id="{8EC3F50E-A028-B04C-BA06-105706D83635}"/>
              </a:ext>
            </a:extLst>
          </p:cNvPr>
          <p:cNvSpPr txBox="1"/>
          <p:nvPr/>
        </p:nvSpPr>
        <p:spPr>
          <a:xfrm>
            <a:off x="2707492" y="6408667"/>
            <a:ext cx="4558747" cy="261610"/>
          </a:xfrm>
          <a:prstGeom prst="rect">
            <a:avLst/>
          </a:prstGeom>
          <a:noFill/>
        </p:spPr>
        <p:txBody>
          <a:bodyPr wrap="square" rtlCol="0">
            <a:spAutoFit/>
          </a:bodyPr>
          <a:lstStyle/>
          <a:p>
            <a:r>
              <a:rPr lang="en-US" sz="1100" dirty="0">
                <a:solidFill>
                  <a:schemeClr val="bg1">
                    <a:lumMod val="85000"/>
                  </a:schemeClr>
                </a:solidFill>
              </a:rPr>
              <a:t>Sun, B., </a:t>
            </a:r>
            <a:r>
              <a:rPr lang="en-US" sz="1100" dirty="0" err="1">
                <a:solidFill>
                  <a:schemeClr val="bg1">
                    <a:lumMod val="85000"/>
                  </a:schemeClr>
                </a:solidFill>
              </a:rPr>
              <a:t>Haunschild</a:t>
            </a:r>
            <a:r>
              <a:rPr lang="en-US" sz="1100" dirty="0">
                <a:solidFill>
                  <a:schemeClr val="bg1">
                    <a:lumMod val="85000"/>
                  </a:schemeClr>
                </a:solidFill>
              </a:rPr>
              <a:t>, G., Polanco, C. </a:t>
            </a:r>
            <a:r>
              <a:rPr lang="en-US" sz="1100" i="1" dirty="0">
                <a:solidFill>
                  <a:schemeClr val="bg1">
                    <a:lumMod val="85000"/>
                  </a:schemeClr>
                </a:solidFill>
              </a:rPr>
              <a:t>et al.</a:t>
            </a:r>
            <a:r>
              <a:rPr lang="en-US" sz="1100" dirty="0">
                <a:solidFill>
                  <a:schemeClr val="bg1">
                    <a:lumMod val="85000"/>
                  </a:schemeClr>
                </a:solidFill>
              </a:rPr>
              <a:t> </a:t>
            </a:r>
            <a:r>
              <a:rPr lang="en-US" sz="1100" i="1" dirty="0">
                <a:solidFill>
                  <a:schemeClr val="bg1">
                    <a:lumMod val="85000"/>
                  </a:schemeClr>
                </a:solidFill>
              </a:rPr>
              <a:t>Nature Mater</a:t>
            </a:r>
            <a:r>
              <a:rPr lang="en-US" sz="1100" dirty="0">
                <a:solidFill>
                  <a:schemeClr val="bg1">
                    <a:lumMod val="85000"/>
                  </a:schemeClr>
                </a:solidFill>
              </a:rPr>
              <a:t> </a:t>
            </a:r>
            <a:r>
              <a:rPr lang="en-US" sz="1100" b="1" dirty="0">
                <a:solidFill>
                  <a:schemeClr val="bg1">
                    <a:lumMod val="85000"/>
                  </a:schemeClr>
                </a:solidFill>
              </a:rPr>
              <a:t>18, </a:t>
            </a:r>
            <a:r>
              <a:rPr lang="en-US" sz="1100" dirty="0">
                <a:solidFill>
                  <a:schemeClr val="bg1">
                    <a:lumMod val="85000"/>
                  </a:schemeClr>
                </a:solidFill>
              </a:rPr>
              <a:t>136–140 (2019). </a:t>
            </a:r>
          </a:p>
        </p:txBody>
      </p:sp>
      <p:sp>
        <p:nvSpPr>
          <p:cNvPr id="17" name="TextBox 16">
            <a:extLst>
              <a:ext uri="{FF2B5EF4-FFF2-40B4-BE49-F238E27FC236}">
                <a16:creationId xmlns:a16="http://schemas.microsoft.com/office/drawing/2014/main" id="{533DBFED-17DB-A447-B016-F151F7ECEF36}"/>
              </a:ext>
            </a:extLst>
          </p:cNvPr>
          <p:cNvSpPr txBox="1"/>
          <p:nvPr/>
        </p:nvSpPr>
        <p:spPr>
          <a:xfrm>
            <a:off x="1066800" y="3276600"/>
            <a:ext cx="2438400" cy="369332"/>
          </a:xfrm>
          <a:prstGeom prst="rect">
            <a:avLst/>
          </a:prstGeom>
          <a:noFill/>
        </p:spPr>
        <p:txBody>
          <a:bodyPr wrap="square" rtlCol="0">
            <a:spAutoFit/>
          </a:bodyPr>
          <a:lstStyle/>
          <a:p>
            <a:r>
              <a:rPr lang="en-US" b="1" dirty="0"/>
              <a:t>Boundary Scattering</a:t>
            </a:r>
          </a:p>
        </p:txBody>
      </p:sp>
      <p:pic>
        <p:nvPicPr>
          <p:cNvPr id="13" name="Picture 12" descr="A close up of a map&#10;&#10;Description automatically generated">
            <a:extLst>
              <a:ext uri="{FF2B5EF4-FFF2-40B4-BE49-F238E27FC236}">
                <a16:creationId xmlns:a16="http://schemas.microsoft.com/office/drawing/2014/main" id="{CA8ED713-941A-984B-BEC0-47329D9321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050" y="3657600"/>
            <a:ext cx="3333750" cy="2384817"/>
          </a:xfrm>
          <a:prstGeom prst="rect">
            <a:avLst/>
          </a:prstGeom>
        </p:spPr>
      </p:pic>
      <p:sp>
        <p:nvSpPr>
          <p:cNvPr id="18" name="TextBox 17">
            <a:extLst>
              <a:ext uri="{FF2B5EF4-FFF2-40B4-BE49-F238E27FC236}">
                <a16:creationId xmlns:a16="http://schemas.microsoft.com/office/drawing/2014/main" id="{F7DDFA15-EE73-694E-89EC-1779BB642C0A}"/>
              </a:ext>
            </a:extLst>
          </p:cNvPr>
          <p:cNvSpPr txBox="1"/>
          <p:nvPr/>
        </p:nvSpPr>
        <p:spPr>
          <a:xfrm>
            <a:off x="2707492" y="6591229"/>
            <a:ext cx="4558747" cy="261610"/>
          </a:xfrm>
          <a:prstGeom prst="rect">
            <a:avLst/>
          </a:prstGeom>
          <a:noFill/>
        </p:spPr>
        <p:txBody>
          <a:bodyPr wrap="square" rtlCol="0">
            <a:spAutoFit/>
          </a:bodyPr>
          <a:lstStyle/>
          <a:p>
            <a:r>
              <a:rPr lang="en-US" sz="1100" dirty="0">
                <a:solidFill>
                  <a:schemeClr val="bg1">
                    <a:lumMod val="85000"/>
                  </a:schemeClr>
                </a:solidFill>
              </a:rPr>
              <a:t>Dong, H., Wen, B. &amp; </a:t>
            </a:r>
            <a:r>
              <a:rPr lang="en-US" sz="1100" dirty="0" err="1">
                <a:solidFill>
                  <a:schemeClr val="bg1">
                    <a:lumMod val="85000"/>
                  </a:schemeClr>
                </a:solidFill>
              </a:rPr>
              <a:t>Melnik</a:t>
            </a:r>
            <a:r>
              <a:rPr lang="en-US" sz="1100" dirty="0">
                <a:solidFill>
                  <a:schemeClr val="bg1">
                    <a:lumMod val="85000"/>
                  </a:schemeClr>
                </a:solidFill>
              </a:rPr>
              <a:t>, R. </a:t>
            </a:r>
            <a:r>
              <a:rPr lang="en-US" sz="1100" i="1" dirty="0">
                <a:solidFill>
                  <a:schemeClr val="bg1">
                    <a:lumMod val="85000"/>
                  </a:schemeClr>
                </a:solidFill>
              </a:rPr>
              <a:t>Sci Rep</a:t>
            </a:r>
            <a:r>
              <a:rPr lang="en-US" sz="1100" dirty="0">
                <a:solidFill>
                  <a:schemeClr val="bg1">
                    <a:lumMod val="85000"/>
                  </a:schemeClr>
                </a:solidFill>
              </a:rPr>
              <a:t> </a:t>
            </a:r>
            <a:r>
              <a:rPr lang="en-US" sz="1100" b="1" dirty="0">
                <a:solidFill>
                  <a:schemeClr val="bg1">
                    <a:lumMod val="85000"/>
                  </a:schemeClr>
                </a:solidFill>
              </a:rPr>
              <a:t>4, </a:t>
            </a:r>
            <a:r>
              <a:rPr lang="en-US" sz="1100" dirty="0">
                <a:solidFill>
                  <a:schemeClr val="bg1">
                    <a:lumMod val="85000"/>
                  </a:schemeClr>
                </a:solidFill>
              </a:rPr>
              <a:t>7037 (2015)</a:t>
            </a:r>
          </a:p>
        </p:txBody>
      </p:sp>
    </p:spTree>
    <p:extLst>
      <p:ext uri="{BB962C8B-B14F-4D97-AF65-F5344CB8AC3E}">
        <p14:creationId xmlns:p14="http://schemas.microsoft.com/office/powerpoint/2010/main" val="276022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87DB4E-0CC6-F04E-8984-C261BF536C25}"/>
              </a:ext>
            </a:extLst>
          </p:cNvPr>
          <p:cNvSpPr>
            <a:spLocks noGrp="1"/>
          </p:cNvSpPr>
          <p:nvPr>
            <p:ph type="sldNum" sz="quarter" idx="12"/>
          </p:nvPr>
        </p:nvSpPr>
        <p:spPr/>
        <p:txBody>
          <a:bodyPr/>
          <a:lstStyle/>
          <a:p>
            <a:fld id="{0624AEE6-E942-4F5C-A610-97CA4B6B6DBA}" type="slidenum">
              <a:rPr lang="en-US" smtClean="0"/>
              <a:pPr/>
              <a:t>20</a:t>
            </a:fld>
            <a:endParaRPr lang="en-US"/>
          </a:p>
        </p:txBody>
      </p:sp>
      <p:sp>
        <p:nvSpPr>
          <p:cNvPr id="3" name="Text Box 4">
            <a:extLst>
              <a:ext uri="{FF2B5EF4-FFF2-40B4-BE49-F238E27FC236}">
                <a16:creationId xmlns:a16="http://schemas.microsoft.com/office/drawing/2014/main" id="{04EA190C-97A4-784A-846D-FCBE63000ED7}"/>
              </a:ext>
            </a:extLst>
          </p:cNvPr>
          <p:cNvSpPr txBox="1">
            <a:spLocks noChangeArrowheads="1"/>
          </p:cNvSpPr>
          <p:nvPr/>
        </p:nvSpPr>
        <p:spPr bwMode="auto">
          <a:xfrm>
            <a:off x="0" y="96645"/>
            <a:ext cx="89154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spcBef>
                <a:spcPct val="0"/>
              </a:spcBef>
            </a:pPr>
            <a:r>
              <a:rPr lang="en-US" altLang="en-US" sz="3200" dirty="0">
                <a:solidFill>
                  <a:srgbClr val="000000"/>
                </a:solidFill>
              </a:rPr>
              <a:t>Scattering Rate from Deformation at a Boundary</a:t>
            </a:r>
          </a:p>
        </p:txBody>
      </p:sp>
      <p:sp>
        <p:nvSpPr>
          <p:cNvPr id="6" name="Rectangle 5">
            <a:extLst>
              <a:ext uri="{FF2B5EF4-FFF2-40B4-BE49-F238E27FC236}">
                <a16:creationId xmlns:a16="http://schemas.microsoft.com/office/drawing/2014/main" id="{5D6B7E6A-2751-CC4F-8CAB-8C062AAE7F8A}"/>
              </a:ext>
            </a:extLst>
          </p:cNvPr>
          <p:cNvSpPr/>
          <p:nvPr/>
        </p:nvSpPr>
        <p:spPr>
          <a:xfrm>
            <a:off x="2647976" y="2362200"/>
            <a:ext cx="2000224" cy="3886200"/>
          </a:xfrm>
          <a:prstGeom prst="rect">
            <a:avLst/>
          </a:prstGeom>
          <a:ln w="41275">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BE118CDD-2280-6F43-97AA-0CBCD2AA2342}"/>
              </a:ext>
            </a:extLst>
          </p:cNvPr>
          <p:cNvSpPr/>
          <p:nvPr/>
        </p:nvSpPr>
        <p:spPr>
          <a:xfrm>
            <a:off x="166492" y="2362200"/>
            <a:ext cx="2000224" cy="3886200"/>
          </a:xfrm>
          <a:prstGeom prst="rect">
            <a:avLst/>
          </a:prstGeom>
          <a:ln w="41275">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dk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859435-194C-E245-8A69-FFD1693DCF91}"/>
                  </a:ext>
                </a:extLst>
              </p:cNvPr>
              <p:cNvSpPr txBox="1"/>
              <p:nvPr/>
            </p:nvSpPr>
            <p:spPr>
              <a:xfrm>
                <a:off x="2438400" y="892646"/>
                <a:ext cx="547971" cy="8054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den>
                      </m:f>
                    </m:oMath>
                  </m:oMathPara>
                </a14:m>
                <a:endParaRPr lang="en-US" sz="2400" dirty="0" err="1">
                  <a:latin typeface="Helvetica" pitchFamily="2" charset="0"/>
                </a:endParaRPr>
              </a:p>
            </p:txBody>
          </p:sp>
        </mc:Choice>
        <mc:Fallback xmlns="">
          <p:sp>
            <p:nvSpPr>
              <p:cNvPr id="8" name="TextBox 7">
                <a:extLst>
                  <a:ext uri="{FF2B5EF4-FFF2-40B4-BE49-F238E27FC236}">
                    <a16:creationId xmlns:a16="http://schemas.microsoft.com/office/drawing/2014/main" id="{10859435-194C-E245-8A69-FFD1693DCF91}"/>
                  </a:ext>
                </a:extLst>
              </p:cNvPr>
              <p:cNvSpPr txBox="1">
                <a:spLocks noRot="1" noChangeAspect="1" noMove="1" noResize="1" noEditPoints="1" noAdjustHandles="1" noChangeArrowheads="1" noChangeShapeType="1" noTextEdit="1"/>
              </p:cNvSpPr>
              <p:nvPr/>
            </p:nvSpPr>
            <p:spPr>
              <a:xfrm>
                <a:off x="2438400" y="892646"/>
                <a:ext cx="547971" cy="805477"/>
              </a:xfrm>
              <a:prstGeom prst="rect">
                <a:avLst/>
              </a:prstGeom>
              <a:blipFill>
                <a:blip r:embed="rId3"/>
                <a:stretch>
                  <a:fillRect l="-13953" t="-1538" r="-4651" b="-923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55C8B8F-AFFD-0044-8C5D-2E05ADDDCB26}"/>
              </a:ext>
            </a:extLst>
          </p:cNvPr>
          <p:cNvSpPr txBox="1"/>
          <p:nvPr/>
        </p:nvSpPr>
        <p:spPr>
          <a:xfrm>
            <a:off x="914400" y="1059590"/>
            <a:ext cx="1505540" cy="369332"/>
          </a:xfrm>
          <a:prstGeom prst="rect">
            <a:avLst/>
          </a:prstGeom>
          <a:noFill/>
        </p:spPr>
        <p:txBody>
          <a:bodyPr wrap="none" rtlCol="0">
            <a:spAutoFit/>
          </a:bodyPr>
          <a:lstStyle/>
          <a:p>
            <a:pPr algn="l"/>
            <a:r>
              <a:rPr lang="en-US" dirty="0">
                <a:latin typeface="Helvetica" pitchFamily="2" charset="0"/>
              </a:rPr>
              <a:t>Deformation:</a:t>
            </a:r>
          </a:p>
        </p:txBody>
      </p:sp>
      <p:cxnSp>
        <p:nvCxnSpPr>
          <p:cNvPr id="10" name="Straight Arrow Connector 9">
            <a:extLst>
              <a:ext uri="{FF2B5EF4-FFF2-40B4-BE49-F238E27FC236}">
                <a16:creationId xmlns:a16="http://schemas.microsoft.com/office/drawing/2014/main" id="{4F26A39F-BDD3-1645-9E82-C4719AAFD03F}"/>
              </a:ext>
            </a:extLst>
          </p:cNvPr>
          <p:cNvCxnSpPr>
            <a:cxnSpLocks/>
          </p:cNvCxnSpPr>
          <p:nvPr/>
        </p:nvCxnSpPr>
        <p:spPr>
          <a:xfrm flipH="1">
            <a:off x="1871770" y="1752600"/>
            <a:ext cx="643712" cy="34733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2121E7-11B4-D444-9B52-49F0ED83CFCC}"/>
                  </a:ext>
                </a:extLst>
              </p:cNvPr>
              <p:cNvSpPr txBox="1"/>
              <p:nvPr/>
            </p:nvSpPr>
            <p:spPr>
              <a:xfrm>
                <a:off x="906719" y="2882817"/>
                <a:ext cx="432426" cy="3990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𝑖𝑗</m:t>
                          </m:r>
                        </m:sub>
                      </m:sSub>
                    </m:oMath>
                  </m:oMathPara>
                </a14:m>
                <a:endParaRPr lang="en-US" sz="2400" dirty="0" err="1">
                  <a:latin typeface="Helvetica" pitchFamily="2" charset="0"/>
                </a:endParaRPr>
              </a:p>
            </p:txBody>
          </p:sp>
        </mc:Choice>
        <mc:Fallback xmlns="">
          <p:sp>
            <p:nvSpPr>
              <p:cNvPr id="11" name="TextBox 10">
                <a:extLst>
                  <a:ext uri="{FF2B5EF4-FFF2-40B4-BE49-F238E27FC236}">
                    <a16:creationId xmlns:a16="http://schemas.microsoft.com/office/drawing/2014/main" id="{262121E7-11B4-D444-9B52-49F0ED83CFCC}"/>
                  </a:ext>
                </a:extLst>
              </p:cNvPr>
              <p:cNvSpPr txBox="1">
                <a:spLocks noRot="1" noChangeAspect="1" noMove="1" noResize="1" noEditPoints="1" noAdjustHandles="1" noChangeArrowheads="1" noChangeShapeType="1" noTextEdit="1"/>
              </p:cNvSpPr>
              <p:nvPr/>
            </p:nvSpPr>
            <p:spPr>
              <a:xfrm>
                <a:off x="906719" y="2882817"/>
                <a:ext cx="432426" cy="399084"/>
              </a:xfrm>
              <a:prstGeom prst="rect">
                <a:avLst/>
              </a:prstGeom>
              <a:blipFill>
                <a:blip r:embed="rId4"/>
                <a:stretch>
                  <a:fillRect l="-2857" r="-8571" b="-28125"/>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D90AA51-5D01-4242-ABA2-9AB2B6BE4736}"/>
              </a:ext>
            </a:extLst>
          </p:cNvPr>
          <p:cNvCxnSpPr>
            <a:cxnSpLocks/>
          </p:cNvCxnSpPr>
          <p:nvPr/>
        </p:nvCxnSpPr>
        <p:spPr>
          <a:xfrm>
            <a:off x="2782953" y="1752600"/>
            <a:ext cx="603318" cy="40527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8A289CB-B83C-D34F-AAC4-2A1ED0240602}"/>
                  </a:ext>
                </a:extLst>
              </p:cNvPr>
              <p:cNvSpPr txBox="1"/>
              <p:nvPr/>
            </p:nvSpPr>
            <p:spPr>
              <a:xfrm>
                <a:off x="3386271" y="2883932"/>
                <a:ext cx="452047" cy="3990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𝑖𝑗</m:t>
                          </m:r>
                        </m:sub>
                      </m:sSub>
                    </m:oMath>
                  </m:oMathPara>
                </a14:m>
                <a:endParaRPr lang="en-US" sz="2400" dirty="0" err="1">
                  <a:latin typeface="Helvetica" pitchFamily="2" charset="0"/>
                </a:endParaRPr>
              </a:p>
            </p:txBody>
          </p:sp>
        </mc:Choice>
        <mc:Fallback xmlns="">
          <p:sp>
            <p:nvSpPr>
              <p:cNvPr id="13" name="TextBox 12">
                <a:extLst>
                  <a:ext uri="{FF2B5EF4-FFF2-40B4-BE49-F238E27FC236}">
                    <a16:creationId xmlns:a16="http://schemas.microsoft.com/office/drawing/2014/main" id="{78A289CB-B83C-D34F-AAC4-2A1ED0240602}"/>
                  </a:ext>
                </a:extLst>
              </p:cNvPr>
              <p:cNvSpPr txBox="1">
                <a:spLocks noRot="1" noChangeAspect="1" noMove="1" noResize="1" noEditPoints="1" noAdjustHandles="1" noChangeArrowheads="1" noChangeShapeType="1" noTextEdit="1"/>
              </p:cNvSpPr>
              <p:nvPr/>
            </p:nvSpPr>
            <p:spPr>
              <a:xfrm>
                <a:off x="3386271" y="2883932"/>
                <a:ext cx="452047" cy="399084"/>
              </a:xfrm>
              <a:prstGeom prst="rect">
                <a:avLst/>
              </a:prstGeom>
              <a:blipFill>
                <a:blip r:embed="rId5"/>
                <a:stretch>
                  <a:fillRect l="-13889" r="-8333" b="-2424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A960A60-4FF8-E44C-9815-D469C8EFFBA6}"/>
              </a:ext>
            </a:extLst>
          </p:cNvPr>
          <p:cNvSpPr txBox="1"/>
          <p:nvPr/>
        </p:nvSpPr>
        <p:spPr>
          <a:xfrm>
            <a:off x="379054" y="2513485"/>
            <a:ext cx="1492716" cy="369332"/>
          </a:xfrm>
          <a:prstGeom prst="rect">
            <a:avLst/>
          </a:prstGeom>
          <a:noFill/>
        </p:spPr>
        <p:txBody>
          <a:bodyPr wrap="none" rtlCol="0">
            <a:spAutoFit/>
          </a:bodyPr>
          <a:lstStyle/>
          <a:p>
            <a:pPr algn="l"/>
            <a:r>
              <a:rPr lang="en-US" dirty="0">
                <a:latin typeface="Helvetica" pitchFamily="2" charset="0"/>
              </a:rPr>
              <a:t>Strain tensor</a:t>
            </a:r>
          </a:p>
        </p:txBody>
      </p:sp>
      <p:sp>
        <p:nvSpPr>
          <p:cNvPr id="15" name="TextBox 14">
            <a:extLst>
              <a:ext uri="{FF2B5EF4-FFF2-40B4-BE49-F238E27FC236}">
                <a16:creationId xmlns:a16="http://schemas.microsoft.com/office/drawing/2014/main" id="{D1A24ED0-33D3-924A-AE9F-32C9EF775746}"/>
              </a:ext>
            </a:extLst>
          </p:cNvPr>
          <p:cNvSpPr txBox="1"/>
          <p:nvPr/>
        </p:nvSpPr>
        <p:spPr>
          <a:xfrm>
            <a:off x="2774372" y="2514600"/>
            <a:ext cx="1749197" cy="369332"/>
          </a:xfrm>
          <a:prstGeom prst="rect">
            <a:avLst/>
          </a:prstGeom>
          <a:noFill/>
        </p:spPr>
        <p:txBody>
          <a:bodyPr wrap="none" rtlCol="0">
            <a:spAutoFit/>
          </a:bodyPr>
          <a:lstStyle/>
          <a:p>
            <a:pPr algn="l"/>
            <a:r>
              <a:rPr lang="en-US" dirty="0">
                <a:latin typeface="Helvetica" pitchFamily="2" charset="0"/>
              </a:rPr>
              <a:t>Rotation tensor</a:t>
            </a:r>
          </a:p>
        </p:txBody>
      </p:sp>
      <p:sp>
        <p:nvSpPr>
          <p:cNvPr id="16" name="TextBox 15">
            <a:extLst>
              <a:ext uri="{FF2B5EF4-FFF2-40B4-BE49-F238E27FC236}">
                <a16:creationId xmlns:a16="http://schemas.microsoft.com/office/drawing/2014/main" id="{5AE214AC-D4E8-D04A-8A13-B6FE14AB8B75}"/>
              </a:ext>
            </a:extLst>
          </p:cNvPr>
          <p:cNvSpPr txBox="1"/>
          <p:nvPr/>
        </p:nvSpPr>
        <p:spPr>
          <a:xfrm>
            <a:off x="360243" y="3450102"/>
            <a:ext cx="1689886" cy="338554"/>
          </a:xfrm>
          <a:prstGeom prst="rect">
            <a:avLst/>
          </a:prstGeom>
          <a:noFill/>
        </p:spPr>
        <p:txBody>
          <a:bodyPr wrap="none" rtlCol="0">
            <a:spAutoFit/>
          </a:bodyPr>
          <a:lstStyle/>
          <a:p>
            <a:pPr algn="l"/>
            <a:r>
              <a:rPr lang="en-US" sz="1600" b="1" dirty="0">
                <a:latin typeface="Helvetica" pitchFamily="2" charset="0"/>
              </a:rPr>
              <a:t>Anharmonicity:</a:t>
            </a:r>
          </a:p>
        </p:txBody>
      </p:sp>
      <p:sp>
        <p:nvSpPr>
          <p:cNvPr id="17" name="TextBox 16">
            <a:extLst>
              <a:ext uri="{FF2B5EF4-FFF2-40B4-BE49-F238E27FC236}">
                <a16:creationId xmlns:a16="http://schemas.microsoft.com/office/drawing/2014/main" id="{CF202852-30A0-BB4E-8F1F-0961314ED1F3}"/>
              </a:ext>
            </a:extLst>
          </p:cNvPr>
          <p:cNvSpPr txBox="1"/>
          <p:nvPr/>
        </p:nvSpPr>
        <p:spPr>
          <a:xfrm>
            <a:off x="2978023" y="3417463"/>
            <a:ext cx="1335622" cy="338554"/>
          </a:xfrm>
          <a:prstGeom prst="rect">
            <a:avLst/>
          </a:prstGeom>
          <a:noFill/>
        </p:spPr>
        <p:txBody>
          <a:bodyPr wrap="none" rtlCol="0">
            <a:spAutoFit/>
          </a:bodyPr>
          <a:lstStyle/>
          <a:p>
            <a:pPr algn="l"/>
            <a:r>
              <a:rPr lang="en-US" sz="1600" b="1" dirty="0">
                <a:latin typeface="Helvetica" pitchFamily="2" charset="0"/>
              </a:rPr>
              <a:t>Anisotropy: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A54B123-D412-BB46-830C-5477F26FCE8F}"/>
                  </a:ext>
                </a:extLst>
              </p:cNvPr>
              <p:cNvSpPr txBox="1"/>
              <p:nvPr/>
            </p:nvSpPr>
            <p:spPr>
              <a:xfrm>
                <a:off x="516612" y="3884089"/>
                <a:ext cx="1424236" cy="6041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𝜔</m:t>
                              </m:r>
                            </m:e>
                          </m:func>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𝑖𝑗</m:t>
                              </m:r>
                            </m:sub>
                          </m:sSub>
                        </m:den>
                      </m:f>
                    </m:oMath>
                  </m:oMathPara>
                </a14:m>
                <a:endParaRPr lang="en-US" dirty="0" err="1">
                  <a:latin typeface="Helvetica" pitchFamily="2" charset="0"/>
                </a:endParaRPr>
              </a:p>
            </p:txBody>
          </p:sp>
        </mc:Choice>
        <mc:Fallback xmlns="">
          <p:sp>
            <p:nvSpPr>
              <p:cNvPr id="18" name="TextBox 17">
                <a:extLst>
                  <a:ext uri="{FF2B5EF4-FFF2-40B4-BE49-F238E27FC236}">
                    <a16:creationId xmlns:a16="http://schemas.microsoft.com/office/drawing/2014/main" id="{BA54B123-D412-BB46-830C-5477F26FCE8F}"/>
                  </a:ext>
                </a:extLst>
              </p:cNvPr>
              <p:cNvSpPr txBox="1">
                <a:spLocks noRot="1" noChangeAspect="1" noMove="1" noResize="1" noEditPoints="1" noAdjustHandles="1" noChangeArrowheads="1" noChangeShapeType="1" noTextEdit="1"/>
              </p:cNvSpPr>
              <p:nvPr/>
            </p:nvSpPr>
            <p:spPr>
              <a:xfrm>
                <a:off x="516612" y="3884089"/>
                <a:ext cx="1424236" cy="604140"/>
              </a:xfrm>
              <a:prstGeom prst="rect">
                <a:avLst/>
              </a:prstGeom>
              <a:blipFill>
                <a:blip r:embed="rId6"/>
                <a:stretch>
                  <a:fillRect l="-3540" t="-2083" r="-885"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5B971C3-1E74-9942-89D7-3617A765928E}"/>
                  </a:ext>
                </a:extLst>
              </p:cNvPr>
              <p:cNvSpPr txBox="1"/>
              <p:nvPr/>
            </p:nvSpPr>
            <p:spPr>
              <a:xfrm>
                <a:off x="457200" y="4565774"/>
                <a:ext cx="1581587" cy="3324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a:rPr lang="en-US" sz="2000" b="0" i="1" smtClean="0">
                              <a:latin typeface="Cambria Math" panose="02040503050406030204" pitchFamily="18" charset="0"/>
                            </a:rPr>
                            <m:t>𝜖</m:t>
                          </m:r>
                        </m:sub>
                      </m:sSub>
                      <m:r>
                        <a:rPr lang="en-US" sz="2000" b="0" i="1" smtClean="0">
                          <a:latin typeface="Cambria Math" panose="02040503050406030204" pitchFamily="18" charset="0"/>
                        </a:rPr>
                        <m:t>=ℏ</m:t>
                      </m:r>
                      <m:r>
                        <a:rPr lang="en-US" sz="2000" b="0" i="1" smtClean="0">
                          <a:latin typeface="Cambria Math" panose="02040503050406030204" pitchFamily="18" charset="0"/>
                        </a:rPr>
                        <m:t>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𝑖𝑗</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𝑖𝑗</m:t>
                          </m:r>
                        </m:sub>
                      </m:sSub>
                    </m:oMath>
                  </m:oMathPara>
                </a14:m>
                <a:endParaRPr lang="en-US" sz="2000" b="0" dirty="0">
                  <a:latin typeface="Helvetica" pitchFamily="2" charset="0"/>
                </a:endParaRPr>
              </a:p>
            </p:txBody>
          </p:sp>
        </mc:Choice>
        <mc:Fallback xmlns="">
          <p:sp>
            <p:nvSpPr>
              <p:cNvPr id="19" name="TextBox 18">
                <a:extLst>
                  <a:ext uri="{FF2B5EF4-FFF2-40B4-BE49-F238E27FC236}">
                    <a16:creationId xmlns:a16="http://schemas.microsoft.com/office/drawing/2014/main" id="{C5B971C3-1E74-9942-89D7-3617A765928E}"/>
                  </a:ext>
                </a:extLst>
              </p:cNvPr>
              <p:cNvSpPr txBox="1">
                <a:spLocks noRot="1" noChangeAspect="1" noMove="1" noResize="1" noEditPoints="1" noAdjustHandles="1" noChangeArrowheads="1" noChangeShapeType="1" noTextEdit="1"/>
              </p:cNvSpPr>
              <p:nvPr/>
            </p:nvSpPr>
            <p:spPr>
              <a:xfrm>
                <a:off x="457200" y="4565774"/>
                <a:ext cx="1581587" cy="332463"/>
              </a:xfrm>
              <a:prstGeom prst="rect">
                <a:avLst/>
              </a:prstGeom>
              <a:blipFill>
                <a:blip r:embed="rId7"/>
                <a:stretch>
                  <a:fillRect l="-3200" r="-80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88A864-491A-1447-A8C2-0E8011908673}"/>
                  </a:ext>
                </a:extLst>
              </p:cNvPr>
              <p:cNvSpPr txBox="1"/>
              <p:nvPr/>
            </p:nvSpPr>
            <p:spPr>
              <a:xfrm>
                <a:off x="2937499" y="3804889"/>
                <a:ext cx="1307216" cy="67127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a:latin typeface="Cambria Math" panose="02040503050406030204" pitchFamily="18" charset="0"/>
                            </a:rPr>
                            <m:t>S</m:t>
                          </m:r>
                        </m:e>
                        <m:sub>
                          <m:r>
                            <m:rPr>
                              <m:sty m:val="p"/>
                            </m:rPr>
                            <a:rPr lang="en-US" sz="2000" b="0" i="0" smtClean="0">
                              <a:latin typeface="Cambria Math" panose="02040503050406030204" pitchFamily="18" charset="0"/>
                            </a:rPr>
                            <m:t>ij</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r>
                                <a:rPr lang="en-US" sz="2000" b="0" i="1" smtClean="0">
                                  <a:latin typeface="Cambria Math" panose="02040503050406030204" pitchFamily="18" charset="0"/>
                                </a:rPr>
                                <m:t>𝜔</m:t>
                              </m:r>
                            </m:e>
                          </m:func>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𝑖𝑗</m:t>
                              </m:r>
                            </m:sub>
                          </m:sSub>
                        </m:den>
                      </m:f>
                    </m:oMath>
                  </m:oMathPara>
                </a14:m>
                <a:endParaRPr lang="en-US" sz="2000" dirty="0" err="1">
                  <a:latin typeface="Helvetica" pitchFamily="2" charset="0"/>
                </a:endParaRPr>
              </a:p>
            </p:txBody>
          </p:sp>
        </mc:Choice>
        <mc:Fallback xmlns="">
          <p:sp>
            <p:nvSpPr>
              <p:cNvPr id="20" name="TextBox 19">
                <a:extLst>
                  <a:ext uri="{FF2B5EF4-FFF2-40B4-BE49-F238E27FC236}">
                    <a16:creationId xmlns:a16="http://schemas.microsoft.com/office/drawing/2014/main" id="{0288A864-491A-1447-A8C2-0E8011908673}"/>
                  </a:ext>
                </a:extLst>
              </p:cNvPr>
              <p:cNvSpPr txBox="1">
                <a:spLocks noRot="1" noChangeAspect="1" noMove="1" noResize="1" noEditPoints="1" noAdjustHandles="1" noChangeArrowheads="1" noChangeShapeType="1" noTextEdit="1"/>
              </p:cNvSpPr>
              <p:nvPr/>
            </p:nvSpPr>
            <p:spPr>
              <a:xfrm>
                <a:off x="2937499" y="3804889"/>
                <a:ext cx="1307216" cy="671274"/>
              </a:xfrm>
              <a:prstGeom prst="rect">
                <a:avLst/>
              </a:prstGeom>
              <a:blipFill>
                <a:blip r:embed="rId8"/>
                <a:stretch>
                  <a:fillRect l="-1923" t="-3846" r="-962"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1BBF35F-5B92-0849-9F15-13245505B7A3}"/>
                  </a:ext>
                </a:extLst>
              </p:cNvPr>
              <p:cNvSpPr txBox="1"/>
              <p:nvPr/>
            </p:nvSpPr>
            <p:spPr>
              <a:xfrm>
                <a:off x="2978023" y="4572000"/>
                <a:ext cx="1617429" cy="3324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=ℏ</m:t>
                      </m:r>
                      <m:r>
                        <a:rPr lang="en-US" sz="2000" b="0" i="1" smtClean="0">
                          <a:latin typeface="Cambria Math" panose="02040503050406030204" pitchFamily="18" charset="0"/>
                        </a:rPr>
                        <m:t>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𝑖𝑗</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𝑖𝑗</m:t>
                          </m:r>
                        </m:sub>
                      </m:sSub>
                    </m:oMath>
                  </m:oMathPara>
                </a14:m>
                <a:endParaRPr lang="en-US" sz="2000" b="0" dirty="0">
                  <a:latin typeface="Helvetica" pitchFamily="2" charset="0"/>
                </a:endParaRPr>
              </a:p>
            </p:txBody>
          </p:sp>
        </mc:Choice>
        <mc:Fallback xmlns="">
          <p:sp>
            <p:nvSpPr>
              <p:cNvPr id="21" name="TextBox 20">
                <a:extLst>
                  <a:ext uri="{FF2B5EF4-FFF2-40B4-BE49-F238E27FC236}">
                    <a16:creationId xmlns:a16="http://schemas.microsoft.com/office/drawing/2014/main" id="{51BBF35F-5B92-0849-9F15-13245505B7A3}"/>
                  </a:ext>
                </a:extLst>
              </p:cNvPr>
              <p:cNvSpPr txBox="1">
                <a:spLocks noRot="1" noChangeAspect="1" noMove="1" noResize="1" noEditPoints="1" noAdjustHandles="1" noChangeArrowheads="1" noChangeShapeType="1" noTextEdit="1"/>
              </p:cNvSpPr>
              <p:nvPr/>
            </p:nvSpPr>
            <p:spPr>
              <a:xfrm>
                <a:off x="2978023" y="4572000"/>
                <a:ext cx="1617429" cy="332463"/>
              </a:xfrm>
              <a:prstGeom prst="rect">
                <a:avLst/>
              </a:prstGeom>
              <a:blipFill>
                <a:blip r:embed="rId9"/>
                <a:stretch>
                  <a:fillRect l="-2326" r="-775" b="-2307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118405FB-9D31-7D4C-9248-7739D28E9672}"/>
              </a:ext>
            </a:extLst>
          </p:cNvPr>
          <p:cNvSpPr txBox="1"/>
          <p:nvPr/>
        </p:nvSpPr>
        <p:spPr>
          <a:xfrm>
            <a:off x="2875392" y="1330433"/>
            <a:ext cx="1710701" cy="646331"/>
          </a:xfrm>
          <a:prstGeom prst="rect">
            <a:avLst/>
          </a:prstGeom>
          <a:noFill/>
        </p:spPr>
        <p:txBody>
          <a:bodyPr wrap="square" rtlCol="0">
            <a:spAutoFit/>
          </a:bodyPr>
          <a:lstStyle/>
          <a:p>
            <a:pPr algn="ctr"/>
            <a:r>
              <a:rPr lang="en-US" dirty="0">
                <a:solidFill>
                  <a:schemeClr val="accent2">
                    <a:lumMod val="50000"/>
                  </a:schemeClr>
                </a:solidFill>
              </a:rPr>
              <a:t>Crystallographic direction</a:t>
            </a:r>
          </a:p>
        </p:txBody>
      </p:sp>
      <p:pic>
        <p:nvPicPr>
          <p:cNvPr id="23" name="Picture 22">
            <a:extLst>
              <a:ext uri="{FF2B5EF4-FFF2-40B4-BE49-F238E27FC236}">
                <a16:creationId xmlns:a16="http://schemas.microsoft.com/office/drawing/2014/main" id="{3BE2B284-D6BB-5A4A-B57F-8B3387FCC5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9389" y="5023122"/>
            <a:ext cx="1680503" cy="1169658"/>
          </a:xfrm>
          <a:prstGeom prst="rect">
            <a:avLst/>
          </a:prstGeom>
        </p:spPr>
      </p:pic>
      <p:pic>
        <p:nvPicPr>
          <p:cNvPr id="24" name="Picture 23" descr="A close up of a logo&#10;&#10;Description automatically generated">
            <a:extLst>
              <a:ext uri="{FF2B5EF4-FFF2-40B4-BE49-F238E27FC236}">
                <a16:creationId xmlns:a16="http://schemas.microsoft.com/office/drawing/2014/main" id="{79F394F3-2BDD-A14B-B490-F28E39ED9B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054" y="4927789"/>
            <a:ext cx="1602146" cy="1227099"/>
          </a:xfrm>
          <a:prstGeom prst="rect">
            <a:avLst/>
          </a:prstGeom>
        </p:spPr>
      </p:pic>
      <p:sp>
        <p:nvSpPr>
          <p:cNvPr id="25" name="TextBox 24">
            <a:extLst>
              <a:ext uri="{FF2B5EF4-FFF2-40B4-BE49-F238E27FC236}">
                <a16:creationId xmlns:a16="http://schemas.microsoft.com/office/drawing/2014/main" id="{9B5BECF2-C639-8E47-B1BA-C417D17C8EC6}"/>
              </a:ext>
            </a:extLst>
          </p:cNvPr>
          <p:cNvSpPr txBox="1"/>
          <p:nvPr/>
        </p:nvSpPr>
        <p:spPr>
          <a:xfrm>
            <a:off x="2850852" y="833597"/>
            <a:ext cx="1710701" cy="369332"/>
          </a:xfrm>
          <a:prstGeom prst="rect">
            <a:avLst/>
          </a:prstGeom>
          <a:noFill/>
        </p:spPr>
        <p:txBody>
          <a:bodyPr wrap="square" rtlCol="0">
            <a:spAutoFit/>
          </a:bodyPr>
          <a:lstStyle/>
          <a:p>
            <a:pPr algn="ctr"/>
            <a:r>
              <a:rPr lang="en-US" dirty="0">
                <a:solidFill>
                  <a:schemeClr val="accent2">
                    <a:lumMod val="50000"/>
                  </a:schemeClr>
                </a:solidFill>
              </a:rPr>
              <a:t>Displacement</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74BF8F8-1AED-FD4A-9634-B80C33C27EC3}"/>
                  </a:ext>
                </a:extLst>
              </p:cNvPr>
              <p:cNvGraphicFramePr/>
              <p:nvPr>
                <p:extLst>
                  <p:ext uri="{D42A27DB-BD31-4B8C-83A1-F6EECF244321}">
                    <p14:modId xmlns:p14="http://schemas.microsoft.com/office/powerpoint/2010/main" val="1275974001"/>
                  </p:ext>
                </p:extLst>
              </p:nvPr>
            </p:nvGraphicFramePr>
            <p:xfrm>
              <a:off x="5486400" y="1143000"/>
              <a:ext cx="3352801" cy="454111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Choice>
        <mc:Fallback xmlns="">
          <p:graphicFrame>
            <p:nvGraphicFramePr>
              <p:cNvPr id="4" name="Diagram 3">
                <a:extLst>
                  <a:ext uri="{FF2B5EF4-FFF2-40B4-BE49-F238E27FC236}">
                    <a16:creationId xmlns:a16="http://schemas.microsoft.com/office/drawing/2014/main" id="{774BF8F8-1AED-FD4A-9634-B80C33C27EC3}"/>
                  </a:ext>
                </a:extLst>
              </p:cNvPr>
              <p:cNvGraphicFramePr/>
              <p:nvPr>
                <p:extLst>
                  <p:ext uri="{D42A27DB-BD31-4B8C-83A1-F6EECF244321}">
                    <p14:modId xmlns:p14="http://schemas.microsoft.com/office/powerpoint/2010/main" val="1275974001"/>
                  </p:ext>
                </p:extLst>
              </p:nvPr>
            </p:nvGraphicFramePr>
            <p:xfrm>
              <a:off x="5486400" y="1143000"/>
              <a:ext cx="3352801" cy="454111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Fallback>
      </mc:AlternateContent>
    </p:spTree>
    <p:extLst>
      <p:ext uri="{BB962C8B-B14F-4D97-AF65-F5344CB8AC3E}">
        <p14:creationId xmlns:p14="http://schemas.microsoft.com/office/powerpoint/2010/main" val="2431180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EEAA054-E2B9-1548-B5F0-8D16C7D1D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 y="5025386"/>
            <a:ext cx="6400801" cy="992839"/>
          </a:xfrm>
          <a:prstGeom prst="rect">
            <a:avLst/>
          </a:prstGeom>
        </p:spPr>
      </p:pic>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21</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0" y="96645"/>
            <a:ext cx="89154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spcBef>
                <a:spcPct val="0"/>
              </a:spcBef>
            </a:pPr>
            <a:r>
              <a:rPr lang="en-US" altLang="en-US" sz="3200" dirty="0">
                <a:solidFill>
                  <a:srgbClr val="000000"/>
                </a:solidFill>
              </a:rPr>
              <a:t>1D Array of Dislocations to 2D Grid</a:t>
            </a:r>
          </a:p>
        </p:txBody>
      </p:sp>
      <p:sp>
        <p:nvSpPr>
          <p:cNvPr id="39" name="TextBox 38">
            <a:extLst>
              <a:ext uri="{FF2B5EF4-FFF2-40B4-BE49-F238E27FC236}">
                <a16:creationId xmlns:a16="http://schemas.microsoft.com/office/drawing/2014/main" id="{A3C96DA6-353D-A948-B347-77852DB511C3}"/>
              </a:ext>
            </a:extLst>
          </p:cNvPr>
          <p:cNvSpPr txBox="1"/>
          <p:nvPr/>
        </p:nvSpPr>
        <p:spPr>
          <a:xfrm>
            <a:off x="4191000" y="6352401"/>
            <a:ext cx="4547270" cy="276999"/>
          </a:xfrm>
          <a:prstGeom prst="rect">
            <a:avLst/>
          </a:prstGeom>
          <a:noFill/>
        </p:spPr>
        <p:txBody>
          <a:bodyPr wrap="none" rtlCol="0">
            <a:spAutoFit/>
          </a:bodyPr>
          <a:lstStyle/>
          <a:p>
            <a:r>
              <a:rPr lang="fr" sz="1200" dirty="0" err="1">
                <a:solidFill>
                  <a:schemeClr val="bg1"/>
                </a:solidFill>
                <a:latin typeface="Helvetica" pitchFamily="2" charset="0"/>
              </a:rPr>
              <a:t>Hanus</a:t>
            </a:r>
            <a:r>
              <a:rPr lang="fr" sz="1200" dirty="0">
                <a:solidFill>
                  <a:schemeClr val="bg1"/>
                </a:solidFill>
                <a:latin typeface="Helvetica" pitchFamily="2" charset="0"/>
              </a:rPr>
              <a:t>, R;  </a:t>
            </a:r>
            <a:r>
              <a:rPr lang="fr" sz="1200" dirty="0" err="1">
                <a:solidFill>
                  <a:schemeClr val="bg1"/>
                </a:solidFill>
                <a:latin typeface="Helvetica" pitchFamily="2" charset="0"/>
              </a:rPr>
              <a:t>Garg</a:t>
            </a:r>
            <a:r>
              <a:rPr lang="fr" sz="1200" dirty="0">
                <a:solidFill>
                  <a:schemeClr val="bg1"/>
                </a:solidFill>
                <a:latin typeface="Helvetica" pitchFamily="2" charset="0"/>
              </a:rPr>
              <a:t>, A., Snyder. G.J. ,Commun. Phys. 1, 78 (2018).</a:t>
            </a:r>
            <a:endParaRPr lang="en-US" sz="1200" dirty="0" err="1">
              <a:solidFill>
                <a:schemeClr val="bg1"/>
              </a:solidFill>
              <a:latin typeface="Helvetica" pitchFamily="2" charset="0"/>
            </a:endParaRPr>
          </a:p>
        </p:txBody>
      </p:sp>
      <p:pic>
        <p:nvPicPr>
          <p:cNvPr id="19" name="Picture 18">
            <a:extLst>
              <a:ext uri="{FF2B5EF4-FFF2-40B4-BE49-F238E27FC236}">
                <a16:creationId xmlns:a16="http://schemas.microsoft.com/office/drawing/2014/main" id="{887BE3EF-B0CF-BC4B-AF51-40E4F0E27A36}"/>
              </a:ext>
            </a:extLst>
          </p:cNvPr>
          <p:cNvPicPr>
            <a:picLocks noChangeAspect="1"/>
          </p:cNvPicPr>
          <p:nvPr/>
        </p:nvPicPr>
        <p:blipFill rotWithShape="1">
          <a:blip r:embed="rId4">
            <a:extLst>
              <a:ext uri="{28A0092B-C50C-407E-A947-70E740481C1C}">
                <a14:useLocalDpi xmlns:a14="http://schemas.microsoft.com/office/drawing/2010/main" val="0"/>
              </a:ext>
            </a:extLst>
          </a:blip>
          <a:srcRect l="11792" r="6696"/>
          <a:stretch/>
        </p:blipFill>
        <p:spPr>
          <a:xfrm>
            <a:off x="2185467" y="771544"/>
            <a:ext cx="4748733" cy="1277834"/>
          </a:xfrm>
          <a:prstGeom prst="rect">
            <a:avLst/>
          </a:prstGeom>
        </p:spPr>
      </p:pic>
      <p:pic>
        <p:nvPicPr>
          <p:cNvPr id="38" name="Picture 37">
            <a:extLst>
              <a:ext uri="{FF2B5EF4-FFF2-40B4-BE49-F238E27FC236}">
                <a16:creationId xmlns:a16="http://schemas.microsoft.com/office/drawing/2014/main" id="{96AAB9E1-2C36-6248-81D5-25413B67F577}"/>
              </a:ext>
            </a:extLst>
          </p:cNvPr>
          <p:cNvPicPr>
            <a:picLocks noChangeAspect="1"/>
          </p:cNvPicPr>
          <p:nvPr/>
        </p:nvPicPr>
        <p:blipFill>
          <a:blip r:embed="rId5"/>
          <a:stretch>
            <a:fillRect/>
          </a:stretch>
        </p:blipFill>
        <p:spPr>
          <a:xfrm>
            <a:off x="2267588" y="1635144"/>
            <a:ext cx="4566079" cy="2555856"/>
          </a:xfrm>
          <a:prstGeom prst="rect">
            <a:avLst/>
          </a:prstGeom>
        </p:spPr>
      </p:pic>
      <p:sp>
        <p:nvSpPr>
          <p:cNvPr id="50" name="Rectangle 49">
            <a:extLst>
              <a:ext uri="{FF2B5EF4-FFF2-40B4-BE49-F238E27FC236}">
                <a16:creationId xmlns:a16="http://schemas.microsoft.com/office/drawing/2014/main" id="{A14EFA26-55F9-6D44-9E25-562F2BEFC5E9}"/>
              </a:ext>
            </a:extLst>
          </p:cNvPr>
          <p:cNvSpPr/>
          <p:nvPr/>
        </p:nvSpPr>
        <p:spPr>
          <a:xfrm flipV="1">
            <a:off x="1600200" y="5087928"/>
            <a:ext cx="609600" cy="422256"/>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8390938-B62C-0545-8EAA-8C2D17EBF23F}"/>
              </a:ext>
            </a:extLst>
          </p:cNvPr>
          <p:cNvSpPr/>
          <p:nvPr/>
        </p:nvSpPr>
        <p:spPr>
          <a:xfrm flipV="1">
            <a:off x="4343400" y="5070494"/>
            <a:ext cx="609600" cy="422256"/>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Brace 51">
            <a:extLst>
              <a:ext uri="{FF2B5EF4-FFF2-40B4-BE49-F238E27FC236}">
                <a16:creationId xmlns:a16="http://schemas.microsoft.com/office/drawing/2014/main" id="{AD91EB19-5556-004D-B356-D789E939D76E}"/>
              </a:ext>
            </a:extLst>
          </p:cNvPr>
          <p:cNvSpPr/>
          <p:nvPr/>
        </p:nvSpPr>
        <p:spPr>
          <a:xfrm>
            <a:off x="6400801" y="4588024"/>
            <a:ext cx="380999" cy="92216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4" name="Picture 53" descr="A picture containing table, clock&#10;&#10;Description automatically generated">
            <a:extLst>
              <a:ext uri="{FF2B5EF4-FFF2-40B4-BE49-F238E27FC236}">
                <a16:creationId xmlns:a16="http://schemas.microsoft.com/office/drawing/2014/main" id="{1F8AA84F-7DD7-5343-A0B1-975EC8F602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1209" y="4876800"/>
            <a:ext cx="2074191" cy="388911"/>
          </a:xfrm>
          <a:prstGeom prst="rect">
            <a:avLst/>
          </a:prstGeom>
        </p:spPr>
      </p:pic>
      <p:sp>
        <p:nvSpPr>
          <p:cNvPr id="55" name="TextBox 54">
            <a:extLst>
              <a:ext uri="{FF2B5EF4-FFF2-40B4-BE49-F238E27FC236}">
                <a16:creationId xmlns:a16="http://schemas.microsoft.com/office/drawing/2014/main" id="{4FBC4079-BF82-0542-ADED-31C689B09277}"/>
              </a:ext>
            </a:extLst>
          </p:cNvPr>
          <p:cNvSpPr txBox="1"/>
          <p:nvPr/>
        </p:nvSpPr>
        <p:spPr>
          <a:xfrm>
            <a:off x="2267588" y="3440330"/>
            <a:ext cx="533400" cy="461665"/>
          </a:xfrm>
          <a:prstGeom prst="rect">
            <a:avLst/>
          </a:prstGeom>
          <a:noFill/>
        </p:spPr>
        <p:txBody>
          <a:bodyPr wrap="square" rtlCol="0">
            <a:spAutoFit/>
          </a:bodyPr>
          <a:lstStyle/>
          <a:p>
            <a:r>
              <a:rPr lang="en-US" sz="2400" i="1" dirty="0"/>
              <a:t>m</a:t>
            </a:r>
          </a:p>
        </p:txBody>
      </p:sp>
      <p:sp>
        <p:nvSpPr>
          <p:cNvPr id="56" name="TextBox 55">
            <a:extLst>
              <a:ext uri="{FF2B5EF4-FFF2-40B4-BE49-F238E27FC236}">
                <a16:creationId xmlns:a16="http://schemas.microsoft.com/office/drawing/2014/main" id="{BDFA9539-722C-124B-9089-6005232DC702}"/>
              </a:ext>
            </a:extLst>
          </p:cNvPr>
          <p:cNvSpPr txBox="1"/>
          <p:nvPr/>
        </p:nvSpPr>
        <p:spPr>
          <a:xfrm>
            <a:off x="3785668" y="3152769"/>
            <a:ext cx="533400" cy="461665"/>
          </a:xfrm>
          <a:prstGeom prst="rect">
            <a:avLst/>
          </a:prstGeom>
          <a:noFill/>
        </p:spPr>
        <p:txBody>
          <a:bodyPr wrap="square" rtlCol="0">
            <a:spAutoFit/>
          </a:bodyPr>
          <a:lstStyle/>
          <a:p>
            <a:r>
              <a:rPr lang="en-US" sz="2400" i="1" dirty="0"/>
              <a:t>n</a:t>
            </a:r>
          </a:p>
        </p:txBody>
      </p:sp>
      <p:pic>
        <p:nvPicPr>
          <p:cNvPr id="7" name="Picture 6" descr="A picture containing object, clock&#10;&#10;Description automatically generated">
            <a:extLst>
              <a:ext uri="{FF2B5EF4-FFF2-40B4-BE49-F238E27FC236}">
                <a16:creationId xmlns:a16="http://schemas.microsoft.com/office/drawing/2014/main" id="{FEDE3E10-A412-DB42-A4EE-A4C0B1BB32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20" y="4121703"/>
            <a:ext cx="6344780" cy="922161"/>
          </a:xfrm>
          <a:prstGeom prst="rect">
            <a:avLst/>
          </a:prstGeom>
        </p:spPr>
      </p:pic>
      <p:sp>
        <p:nvSpPr>
          <p:cNvPr id="21" name="TextBox 20">
            <a:extLst>
              <a:ext uri="{FF2B5EF4-FFF2-40B4-BE49-F238E27FC236}">
                <a16:creationId xmlns:a16="http://schemas.microsoft.com/office/drawing/2014/main" id="{4947AED1-081F-E447-B564-9D83E3F19541}"/>
              </a:ext>
            </a:extLst>
          </p:cNvPr>
          <p:cNvSpPr txBox="1"/>
          <p:nvPr/>
        </p:nvSpPr>
        <p:spPr>
          <a:xfrm>
            <a:off x="4203365" y="6557190"/>
            <a:ext cx="3883627" cy="276999"/>
          </a:xfrm>
          <a:prstGeom prst="rect">
            <a:avLst/>
          </a:prstGeom>
          <a:noFill/>
        </p:spPr>
        <p:txBody>
          <a:bodyPr wrap="none" rtlCol="0">
            <a:spAutoFit/>
          </a:bodyPr>
          <a:lstStyle/>
          <a:p>
            <a:r>
              <a:rPr lang="en-US" sz="1200" dirty="0">
                <a:solidFill>
                  <a:schemeClr val="bg1"/>
                </a:solidFill>
                <a:latin typeface="Helvetica" pitchFamily="2" charset="0"/>
              </a:rPr>
              <a:t>﻿R A Brown 1983 J. Phys. C: Solid State Phys. 16 1009</a:t>
            </a:r>
          </a:p>
        </p:txBody>
      </p:sp>
    </p:spTree>
    <p:extLst>
      <p:ext uri="{BB962C8B-B14F-4D97-AF65-F5344CB8AC3E}">
        <p14:creationId xmlns:p14="http://schemas.microsoft.com/office/powerpoint/2010/main" val="2916663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76200" y="152400"/>
            <a:ext cx="8915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Twist Boundary: Misorientation is Pure Rotation</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a:solidFill>
                  <a:schemeClr val="bg1"/>
                </a:solidFill>
                <a:latin typeface="Helvetica" pitchFamily="34" charset="0"/>
              </a:rPr>
              <a:pPr>
                <a:defRPr/>
              </a:pPr>
              <a:t>22</a:t>
            </a:fld>
            <a:endParaRPr lang="en-US" sz="1800" dirty="0">
              <a:solidFill>
                <a:schemeClr val="bg1"/>
              </a:solidFill>
              <a:latin typeface="Helvetica" pitchFamily="34" charset="0"/>
            </a:endParaRPr>
          </a:p>
        </p:txBody>
      </p:sp>
      <p:pic>
        <p:nvPicPr>
          <p:cNvPr id="5" name="Picture 4">
            <a:extLst>
              <a:ext uri="{FF2B5EF4-FFF2-40B4-BE49-F238E27FC236}">
                <a16:creationId xmlns:a16="http://schemas.microsoft.com/office/drawing/2014/main" id="{11B20F9C-BA57-F242-9298-ABD0A46FE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600200"/>
            <a:ext cx="6231288" cy="380064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FF107F3-21D3-7644-86FD-0AF8BCE89DD8}"/>
              </a:ext>
            </a:extLst>
          </p:cNvPr>
          <p:cNvPicPr>
            <a:picLocks noChangeAspect="1"/>
          </p:cNvPicPr>
          <p:nvPr/>
        </p:nvPicPr>
        <p:blipFill rotWithShape="1">
          <a:blip r:embed="rId4">
            <a:extLst>
              <a:ext uri="{28A0092B-C50C-407E-A947-70E740481C1C}">
                <a14:useLocalDpi xmlns:a14="http://schemas.microsoft.com/office/drawing/2010/main" val="0"/>
              </a:ext>
            </a:extLst>
          </a:blip>
          <a:srcRect l="66667" t="12885" b="3961"/>
          <a:stretch/>
        </p:blipFill>
        <p:spPr>
          <a:xfrm>
            <a:off x="320298" y="685800"/>
            <a:ext cx="2194302" cy="3314088"/>
          </a:xfrm>
          <a:prstGeom prst="rect">
            <a:avLst/>
          </a:prstGeom>
        </p:spPr>
      </p:pic>
      <p:pic>
        <p:nvPicPr>
          <p:cNvPr id="10" name="Picture 9">
            <a:extLst>
              <a:ext uri="{FF2B5EF4-FFF2-40B4-BE49-F238E27FC236}">
                <a16:creationId xmlns:a16="http://schemas.microsoft.com/office/drawing/2014/main" id="{58F6FDD5-B60B-604D-B4C2-43E974EC37CF}"/>
              </a:ext>
            </a:extLst>
          </p:cNvPr>
          <p:cNvPicPr>
            <a:picLocks noChangeAspect="1"/>
          </p:cNvPicPr>
          <p:nvPr/>
        </p:nvPicPr>
        <p:blipFill>
          <a:blip r:embed="rId5"/>
          <a:stretch>
            <a:fillRect/>
          </a:stretch>
        </p:blipFill>
        <p:spPr>
          <a:xfrm>
            <a:off x="320298" y="3886200"/>
            <a:ext cx="2554297" cy="1401260"/>
          </a:xfrm>
          <a:prstGeom prst="rect">
            <a:avLst/>
          </a:prstGeom>
        </p:spPr>
      </p:pic>
      <p:pic>
        <p:nvPicPr>
          <p:cNvPr id="4" name="Picture 3">
            <a:extLst>
              <a:ext uri="{FF2B5EF4-FFF2-40B4-BE49-F238E27FC236}">
                <a16:creationId xmlns:a16="http://schemas.microsoft.com/office/drawing/2014/main" id="{B5927E78-6FAE-754D-8296-B8D98A104D32}"/>
              </a:ext>
            </a:extLst>
          </p:cNvPr>
          <p:cNvPicPr>
            <a:picLocks noChangeAspect="1"/>
          </p:cNvPicPr>
          <p:nvPr/>
        </p:nvPicPr>
        <p:blipFill>
          <a:blip r:embed="rId6">
            <a:alphaModFix/>
          </a:blip>
          <a:stretch>
            <a:fillRect/>
          </a:stretch>
        </p:blipFill>
        <p:spPr>
          <a:xfrm>
            <a:off x="380999" y="5257800"/>
            <a:ext cx="2133601" cy="1050513"/>
          </a:xfrm>
          <a:prstGeom prst="rect">
            <a:avLst/>
          </a:prstGeom>
        </p:spPr>
      </p:pic>
      <p:sp>
        <p:nvSpPr>
          <p:cNvPr id="6" name="TextBox 5">
            <a:extLst>
              <a:ext uri="{FF2B5EF4-FFF2-40B4-BE49-F238E27FC236}">
                <a16:creationId xmlns:a16="http://schemas.microsoft.com/office/drawing/2014/main" id="{0892CA3A-5483-7648-8688-0EB8C3DE357D}"/>
              </a:ext>
            </a:extLst>
          </p:cNvPr>
          <p:cNvSpPr txBox="1"/>
          <p:nvPr/>
        </p:nvSpPr>
        <p:spPr>
          <a:xfrm>
            <a:off x="609600" y="5356230"/>
            <a:ext cx="409086" cy="523220"/>
          </a:xfrm>
          <a:prstGeom prst="rect">
            <a:avLst/>
          </a:prstGeom>
          <a:noFill/>
        </p:spPr>
        <p:txBody>
          <a:bodyPr wrap="none" rtlCol="0">
            <a:spAutoFit/>
          </a:bodyPr>
          <a:lstStyle/>
          <a:p>
            <a:r>
              <a:rPr lang="en-US" sz="2800" dirty="0"/>
              <a:t>𝜽</a:t>
            </a:r>
          </a:p>
        </p:txBody>
      </p:sp>
      <p:sp>
        <p:nvSpPr>
          <p:cNvPr id="12" name="TextBox 11">
            <a:extLst>
              <a:ext uri="{FF2B5EF4-FFF2-40B4-BE49-F238E27FC236}">
                <a16:creationId xmlns:a16="http://schemas.microsoft.com/office/drawing/2014/main" id="{8FB6AC56-E5D7-DE45-BA46-93BE33EF0B73}"/>
              </a:ext>
            </a:extLst>
          </p:cNvPr>
          <p:cNvSpPr txBox="1"/>
          <p:nvPr/>
        </p:nvSpPr>
        <p:spPr>
          <a:xfrm>
            <a:off x="5932584" y="1000780"/>
            <a:ext cx="2895600" cy="523220"/>
          </a:xfrm>
          <a:prstGeom prst="rect">
            <a:avLst/>
          </a:prstGeom>
          <a:noFill/>
        </p:spPr>
        <p:txBody>
          <a:bodyPr wrap="square" rtlCol="0">
            <a:spAutoFit/>
          </a:bodyPr>
          <a:lstStyle/>
          <a:p>
            <a:r>
              <a:rPr lang="en-US" sz="2800" b="1" dirty="0"/>
              <a:t>Si- Si</a:t>
            </a:r>
          </a:p>
        </p:txBody>
      </p:sp>
      <p:sp>
        <p:nvSpPr>
          <p:cNvPr id="13" name="TextBox 12">
            <a:extLst>
              <a:ext uri="{FF2B5EF4-FFF2-40B4-BE49-F238E27FC236}">
                <a16:creationId xmlns:a16="http://schemas.microsoft.com/office/drawing/2014/main" id="{FE234BE8-AF97-D44F-9074-5C0D9A87753E}"/>
              </a:ext>
            </a:extLst>
          </p:cNvPr>
          <p:cNvSpPr txBox="1"/>
          <p:nvPr/>
        </p:nvSpPr>
        <p:spPr>
          <a:xfrm>
            <a:off x="4627357" y="6428601"/>
            <a:ext cx="3678443" cy="276999"/>
          </a:xfrm>
          <a:prstGeom prst="rect">
            <a:avLst/>
          </a:prstGeom>
          <a:noFill/>
        </p:spPr>
        <p:txBody>
          <a:bodyPr wrap="none" rtlCol="0">
            <a:spAutoFit/>
          </a:bodyPr>
          <a:lstStyle/>
          <a:p>
            <a:r>
              <a:rPr lang="en-US" sz="1200" dirty="0">
                <a:solidFill>
                  <a:schemeClr val="bg1"/>
                </a:solidFill>
                <a:latin typeface="Helvetica" pitchFamily="2" charset="0"/>
              </a:rPr>
              <a:t>﻿J H van der Merwe 1950 Proc. Phys. Soc. A 63 616</a:t>
            </a:r>
          </a:p>
        </p:txBody>
      </p:sp>
    </p:spTree>
    <p:extLst>
      <p:ext uri="{BB962C8B-B14F-4D97-AF65-F5344CB8AC3E}">
        <p14:creationId xmlns:p14="http://schemas.microsoft.com/office/powerpoint/2010/main" val="42247506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4F61C-2E33-F142-BCB0-BF61BCA6A893}"/>
              </a:ext>
            </a:extLst>
          </p:cNvPr>
          <p:cNvSpPr>
            <a:spLocks noGrp="1"/>
          </p:cNvSpPr>
          <p:nvPr>
            <p:ph type="sldNum" sz="quarter" idx="12"/>
          </p:nvPr>
        </p:nvSpPr>
        <p:spPr/>
        <p:txBody>
          <a:bodyPr/>
          <a:lstStyle/>
          <a:p>
            <a:fld id="{0624AEE6-E942-4F5C-A610-97CA4B6B6DBA}" type="slidenum">
              <a:rPr lang="en-US" smtClean="0"/>
              <a:pPr/>
              <a:t>23</a:t>
            </a:fld>
            <a:endParaRPr lang="en-US"/>
          </a:p>
        </p:txBody>
      </p:sp>
      <p:sp>
        <p:nvSpPr>
          <p:cNvPr id="3" name="Text Box 4">
            <a:extLst>
              <a:ext uri="{FF2B5EF4-FFF2-40B4-BE49-F238E27FC236}">
                <a16:creationId xmlns:a16="http://schemas.microsoft.com/office/drawing/2014/main" id="{F730128E-F37E-D847-BE5E-1A6774AA16D6}"/>
              </a:ext>
            </a:extLst>
          </p:cNvPr>
          <p:cNvSpPr txBox="1">
            <a:spLocks noChangeArrowheads="1"/>
          </p:cNvSpPr>
          <p:nvPr/>
        </p:nvSpPr>
        <p:spPr bwMode="auto">
          <a:xfrm>
            <a:off x="76200" y="152400"/>
            <a:ext cx="8915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err="1">
                <a:solidFill>
                  <a:srgbClr val="000000"/>
                </a:solidFill>
              </a:rPr>
              <a:t>Semicoherent</a:t>
            </a:r>
            <a:r>
              <a:rPr lang="en-US" altLang="en-US" sz="3200" dirty="0">
                <a:solidFill>
                  <a:srgbClr val="000000"/>
                </a:solidFill>
              </a:rPr>
              <a:t> Heterointerface </a:t>
            </a:r>
          </a:p>
        </p:txBody>
      </p:sp>
      <p:pic>
        <p:nvPicPr>
          <p:cNvPr id="5" name="Picture 4" descr="A screenshot of a cell phone&#10;&#10;Description automatically generated">
            <a:extLst>
              <a:ext uri="{FF2B5EF4-FFF2-40B4-BE49-F238E27FC236}">
                <a16:creationId xmlns:a16="http://schemas.microsoft.com/office/drawing/2014/main" id="{526A51DB-7D76-F64F-99C4-9A1545217D62}"/>
              </a:ext>
            </a:extLst>
          </p:cNvPr>
          <p:cNvPicPr>
            <a:picLocks noChangeAspect="1"/>
          </p:cNvPicPr>
          <p:nvPr/>
        </p:nvPicPr>
        <p:blipFill rotWithShape="1">
          <a:blip r:embed="rId3">
            <a:extLst>
              <a:ext uri="{28A0092B-C50C-407E-A947-70E740481C1C}">
                <a14:useLocalDpi xmlns:a14="http://schemas.microsoft.com/office/drawing/2010/main" val="0"/>
              </a:ext>
            </a:extLst>
          </a:blip>
          <a:srcRect l="34167" t="12837" r="33333" b="44287"/>
          <a:stretch/>
        </p:blipFill>
        <p:spPr>
          <a:xfrm>
            <a:off x="680357" y="838201"/>
            <a:ext cx="3434443" cy="2743200"/>
          </a:xfrm>
          <a:prstGeom prst="rect">
            <a:avLst/>
          </a:prstGeom>
        </p:spPr>
      </p:pic>
      <p:pic>
        <p:nvPicPr>
          <p:cNvPr id="7" name="Picture 6">
            <a:extLst>
              <a:ext uri="{FF2B5EF4-FFF2-40B4-BE49-F238E27FC236}">
                <a16:creationId xmlns:a16="http://schemas.microsoft.com/office/drawing/2014/main" id="{D2C4173E-50E5-9649-BED6-26A1CDA96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994" y="2044652"/>
            <a:ext cx="3287806" cy="2406760"/>
          </a:xfrm>
          <a:prstGeom prst="rect">
            <a:avLst/>
          </a:prstGeom>
        </p:spPr>
      </p:pic>
      <p:pic>
        <p:nvPicPr>
          <p:cNvPr id="10" name="Picture 9" descr="A close up of a clock&#10;&#10;Description automatically generated">
            <a:extLst>
              <a:ext uri="{FF2B5EF4-FFF2-40B4-BE49-F238E27FC236}">
                <a16:creationId xmlns:a16="http://schemas.microsoft.com/office/drawing/2014/main" id="{93145D83-00E8-2446-B31B-16F7E209D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2249" y="5342385"/>
            <a:ext cx="3581400" cy="753098"/>
          </a:xfrm>
          <a:prstGeom prst="rect">
            <a:avLst/>
          </a:prstGeom>
        </p:spPr>
      </p:pic>
      <p:sp>
        <p:nvSpPr>
          <p:cNvPr id="11" name="TextBox 10">
            <a:extLst>
              <a:ext uri="{FF2B5EF4-FFF2-40B4-BE49-F238E27FC236}">
                <a16:creationId xmlns:a16="http://schemas.microsoft.com/office/drawing/2014/main" id="{AF43DDE6-13CA-C14F-B198-04DE01E96AB9}"/>
              </a:ext>
            </a:extLst>
          </p:cNvPr>
          <p:cNvSpPr txBox="1"/>
          <p:nvPr/>
        </p:nvSpPr>
        <p:spPr>
          <a:xfrm>
            <a:off x="5249837" y="4764596"/>
            <a:ext cx="4267200" cy="400110"/>
          </a:xfrm>
          <a:prstGeom prst="rect">
            <a:avLst/>
          </a:prstGeom>
          <a:noFill/>
        </p:spPr>
        <p:txBody>
          <a:bodyPr wrap="square" rtlCol="0">
            <a:spAutoFit/>
          </a:bodyPr>
          <a:lstStyle/>
          <a:p>
            <a:r>
              <a:rPr lang="en-US" sz="2000" dirty="0"/>
              <a:t>Shear Stress at a Misfit Dislocation:</a:t>
            </a:r>
          </a:p>
        </p:txBody>
      </p:sp>
      <p:sp>
        <p:nvSpPr>
          <p:cNvPr id="12" name="TextBox 11">
            <a:extLst>
              <a:ext uri="{FF2B5EF4-FFF2-40B4-BE49-F238E27FC236}">
                <a16:creationId xmlns:a16="http://schemas.microsoft.com/office/drawing/2014/main" id="{450A600D-5ED6-934F-A0D1-2B80972293CE}"/>
              </a:ext>
            </a:extLst>
          </p:cNvPr>
          <p:cNvSpPr txBox="1"/>
          <p:nvPr/>
        </p:nvSpPr>
        <p:spPr>
          <a:xfrm>
            <a:off x="4800600" y="6405518"/>
            <a:ext cx="3505200" cy="600164"/>
          </a:xfrm>
          <a:prstGeom prst="rect">
            <a:avLst/>
          </a:prstGeom>
          <a:noFill/>
        </p:spPr>
        <p:txBody>
          <a:bodyPr wrap="square" rtlCol="0">
            <a:spAutoFit/>
          </a:bodyPr>
          <a:lstStyle/>
          <a:p>
            <a:r>
              <a:rPr lang="en-US" sz="1100" dirty="0">
                <a:solidFill>
                  <a:schemeClr val="bg1"/>
                </a:solidFill>
              </a:rPr>
              <a:t>Yao </a:t>
            </a:r>
            <a:r>
              <a:rPr lang="en-US" sz="1100" dirty="0" err="1">
                <a:solidFill>
                  <a:schemeClr val="bg1"/>
                </a:solidFill>
              </a:rPr>
              <a:t>Yugui</a:t>
            </a:r>
            <a:r>
              <a:rPr lang="en-US" sz="1100" dirty="0">
                <a:solidFill>
                  <a:schemeClr val="bg1"/>
                </a:solidFill>
              </a:rPr>
              <a:t>, </a:t>
            </a:r>
            <a:r>
              <a:rPr lang="en-US" sz="1100" dirty="0" err="1">
                <a:solidFill>
                  <a:schemeClr val="bg1"/>
                </a:solidFill>
              </a:rPr>
              <a:t>Tsuchiang</a:t>
            </a:r>
            <a:r>
              <a:rPr lang="en-US" sz="1100" dirty="0">
                <a:solidFill>
                  <a:schemeClr val="bg1"/>
                </a:solidFill>
              </a:rPr>
              <a:t> Wang, and </a:t>
            </a:r>
            <a:r>
              <a:rPr lang="en-US" sz="1100" dirty="0" err="1">
                <a:solidFill>
                  <a:schemeClr val="bg1"/>
                </a:solidFill>
              </a:rPr>
              <a:t>Chongyu</a:t>
            </a:r>
            <a:r>
              <a:rPr lang="en-US" sz="1100" dirty="0">
                <a:solidFill>
                  <a:schemeClr val="bg1"/>
                </a:solidFill>
              </a:rPr>
              <a:t> Wang. Physical Review B, 59(12):8232–8236, 1999 </a:t>
            </a:r>
          </a:p>
          <a:p>
            <a:endParaRPr lang="en-US" sz="1100" dirty="0">
              <a:solidFill>
                <a:schemeClr val="bg1"/>
              </a:solidFill>
            </a:endParaRPr>
          </a:p>
        </p:txBody>
      </p:sp>
      <p:pic>
        <p:nvPicPr>
          <p:cNvPr id="13" name="Picture 12">
            <a:extLst>
              <a:ext uri="{FF2B5EF4-FFF2-40B4-BE49-F238E27FC236}">
                <a16:creationId xmlns:a16="http://schemas.microsoft.com/office/drawing/2014/main" id="{04077DAF-4B3D-3945-AB9E-D90DCAD1A19E}"/>
              </a:ext>
            </a:extLst>
          </p:cNvPr>
          <p:cNvPicPr>
            <a:picLocks noChangeAspect="1"/>
          </p:cNvPicPr>
          <p:nvPr/>
        </p:nvPicPr>
        <p:blipFill>
          <a:blip r:embed="rId6"/>
          <a:stretch>
            <a:fillRect/>
          </a:stretch>
        </p:blipFill>
        <p:spPr>
          <a:xfrm>
            <a:off x="5641030" y="335744"/>
            <a:ext cx="2882568" cy="141685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DD5CDF-306B-7F4F-9196-3E4B83BD18FE}"/>
                  </a:ext>
                </a:extLst>
              </p:cNvPr>
              <p:cNvSpPr txBox="1"/>
              <p:nvPr/>
            </p:nvSpPr>
            <p:spPr>
              <a:xfrm>
                <a:off x="8577923" y="1264944"/>
                <a:ext cx="26110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n-US" sz="2400" dirty="0"/>
              </a:p>
            </p:txBody>
          </p:sp>
        </mc:Choice>
        <mc:Fallback xmlns="">
          <p:sp>
            <p:nvSpPr>
              <p:cNvPr id="14" name="TextBox 13">
                <a:extLst>
                  <a:ext uri="{FF2B5EF4-FFF2-40B4-BE49-F238E27FC236}">
                    <a16:creationId xmlns:a16="http://schemas.microsoft.com/office/drawing/2014/main" id="{BDDD5CDF-306B-7F4F-9196-3E4B83BD18FE}"/>
                  </a:ext>
                </a:extLst>
              </p:cNvPr>
              <p:cNvSpPr txBox="1">
                <a:spLocks noRot="1" noChangeAspect="1" noMove="1" noResize="1" noEditPoints="1" noAdjustHandles="1" noChangeArrowheads="1" noChangeShapeType="1" noTextEdit="1"/>
              </p:cNvSpPr>
              <p:nvPr/>
            </p:nvSpPr>
            <p:spPr>
              <a:xfrm>
                <a:off x="8577923" y="1264944"/>
                <a:ext cx="261102" cy="461665"/>
              </a:xfrm>
              <a:prstGeom prst="rect">
                <a:avLst/>
              </a:prstGeom>
              <a:blipFill>
                <a:blip r:embed="rId7"/>
                <a:stretch>
                  <a:fillRect r="-6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8298653-1E2A-EC49-9EBB-B22038E7A40A}"/>
                  </a:ext>
                </a:extLst>
              </p:cNvPr>
              <p:cNvSpPr txBox="1"/>
              <p:nvPr/>
            </p:nvSpPr>
            <p:spPr>
              <a:xfrm>
                <a:off x="8578098" y="323776"/>
                <a:ext cx="26110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oMath>
                  </m:oMathPara>
                </a14:m>
                <a:endParaRPr lang="en-US" sz="2400" dirty="0"/>
              </a:p>
            </p:txBody>
          </p:sp>
        </mc:Choice>
        <mc:Fallback xmlns="">
          <p:sp>
            <p:nvSpPr>
              <p:cNvPr id="15" name="TextBox 14">
                <a:extLst>
                  <a:ext uri="{FF2B5EF4-FFF2-40B4-BE49-F238E27FC236}">
                    <a16:creationId xmlns:a16="http://schemas.microsoft.com/office/drawing/2014/main" id="{38298653-1E2A-EC49-9EBB-B22038E7A40A}"/>
                  </a:ext>
                </a:extLst>
              </p:cNvPr>
              <p:cNvSpPr txBox="1">
                <a:spLocks noRot="1" noChangeAspect="1" noMove="1" noResize="1" noEditPoints="1" noAdjustHandles="1" noChangeArrowheads="1" noChangeShapeType="1" noTextEdit="1"/>
              </p:cNvSpPr>
              <p:nvPr/>
            </p:nvSpPr>
            <p:spPr>
              <a:xfrm>
                <a:off x="8578098" y="323776"/>
                <a:ext cx="261102" cy="461665"/>
              </a:xfrm>
              <a:prstGeom prst="rect">
                <a:avLst/>
              </a:prstGeom>
              <a:blipFill>
                <a:blip r:embed="rId8"/>
                <a:stretch>
                  <a:fillRect r="-681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B436C6A-DF34-F34A-9319-657BAAF5329E}"/>
              </a:ext>
            </a:extLst>
          </p:cNvPr>
          <p:cNvSpPr txBox="1"/>
          <p:nvPr/>
        </p:nvSpPr>
        <p:spPr>
          <a:xfrm>
            <a:off x="2404952" y="6427113"/>
            <a:ext cx="2057400" cy="430887"/>
          </a:xfrm>
          <a:prstGeom prst="rect">
            <a:avLst/>
          </a:prstGeom>
          <a:noFill/>
        </p:spPr>
        <p:txBody>
          <a:bodyPr wrap="square" rtlCol="0">
            <a:spAutoFit/>
          </a:bodyPr>
          <a:lstStyle/>
          <a:p>
            <a:r>
              <a:rPr lang="en-US" sz="1100" dirty="0">
                <a:solidFill>
                  <a:schemeClr val="bg1"/>
                </a:solidFill>
              </a:rPr>
              <a:t>﻿J H van der Merwe 1950 Proc. Phys. Soc. A 63 616</a:t>
            </a:r>
          </a:p>
        </p:txBody>
      </p:sp>
    </p:spTree>
    <p:extLst>
      <p:ext uri="{BB962C8B-B14F-4D97-AF65-F5344CB8AC3E}">
        <p14:creationId xmlns:p14="http://schemas.microsoft.com/office/powerpoint/2010/main" val="267949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6E2639-C2F0-FB4D-901F-87FDD287E71C}"/>
              </a:ext>
            </a:extLst>
          </p:cNvPr>
          <p:cNvSpPr/>
          <p:nvPr/>
        </p:nvSpPr>
        <p:spPr>
          <a:xfrm>
            <a:off x="5029200" y="762000"/>
            <a:ext cx="3886200" cy="3200400"/>
          </a:xfrm>
          <a:prstGeom prst="rect">
            <a:avLst/>
          </a:prstGeom>
          <a:no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2577BB5-BCDF-1948-A0CF-A1061798FFA1}"/>
              </a:ext>
            </a:extLst>
          </p:cNvPr>
          <p:cNvSpPr>
            <a:spLocks noGrp="1"/>
          </p:cNvSpPr>
          <p:nvPr>
            <p:ph type="sldNum" sz="quarter" idx="12"/>
          </p:nvPr>
        </p:nvSpPr>
        <p:spPr/>
        <p:txBody>
          <a:bodyPr/>
          <a:lstStyle/>
          <a:p>
            <a:fld id="{0624AEE6-E942-4F5C-A610-97CA4B6B6DBA}" type="slidenum">
              <a:rPr lang="en-US" smtClean="0"/>
              <a:pPr/>
              <a:t>24</a:t>
            </a:fld>
            <a:endParaRPr lang="en-US"/>
          </a:p>
        </p:txBody>
      </p:sp>
      <p:sp>
        <p:nvSpPr>
          <p:cNvPr id="3" name="Text Box 4">
            <a:extLst>
              <a:ext uri="{FF2B5EF4-FFF2-40B4-BE49-F238E27FC236}">
                <a16:creationId xmlns:a16="http://schemas.microsoft.com/office/drawing/2014/main" id="{787CCBA6-5858-084C-B190-0AD047CD84B0}"/>
              </a:ext>
            </a:extLst>
          </p:cNvPr>
          <p:cNvSpPr txBox="1">
            <a:spLocks noChangeArrowheads="1"/>
          </p:cNvSpPr>
          <p:nvPr/>
        </p:nvSpPr>
        <p:spPr bwMode="auto">
          <a:xfrm>
            <a:off x="152400" y="152400"/>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Coherent Twin Boundary: Acoustic Mismatch</a:t>
            </a:r>
          </a:p>
        </p:txBody>
      </p:sp>
      <p:pic>
        <p:nvPicPr>
          <p:cNvPr id="5" name="Picture 4" descr="A picture containing device&#10;&#10;Description automatically generated">
            <a:extLst>
              <a:ext uri="{FF2B5EF4-FFF2-40B4-BE49-F238E27FC236}">
                <a16:creationId xmlns:a16="http://schemas.microsoft.com/office/drawing/2014/main" id="{A69E32CC-39E3-2143-BE5D-29D250EAECAA}"/>
              </a:ext>
            </a:extLst>
          </p:cNvPr>
          <p:cNvPicPr>
            <a:picLocks noChangeAspect="1"/>
          </p:cNvPicPr>
          <p:nvPr/>
        </p:nvPicPr>
        <p:blipFill rotWithShape="1">
          <a:blip r:embed="rId3">
            <a:extLst>
              <a:ext uri="{28A0092B-C50C-407E-A947-70E740481C1C}">
                <a14:useLocalDpi xmlns:a14="http://schemas.microsoft.com/office/drawing/2010/main" val="0"/>
              </a:ext>
            </a:extLst>
          </a:blip>
          <a:srcRect t="4176" b="16734"/>
          <a:stretch/>
        </p:blipFill>
        <p:spPr>
          <a:xfrm>
            <a:off x="2130829" y="4267200"/>
            <a:ext cx="7013171" cy="1848928"/>
          </a:xfrm>
          <a:prstGeom prst="rect">
            <a:avLst/>
          </a:prstGeom>
        </p:spPr>
      </p:pic>
      <p:pic>
        <p:nvPicPr>
          <p:cNvPr id="8" name="Picture 7" descr="A close up of a net&#10;&#10;Description automatically generated">
            <a:extLst>
              <a:ext uri="{FF2B5EF4-FFF2-40B4-BE49-F238E27FC236}">
                <a16:creationId xmlns:a16="http://schemas.microsoft.com/office/drawing/2014/main" id="{044F24F1-40D6-4A4A-99A1-AFD67205E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61" y="762000"/>
            <a:ext cx="3916639" cy="1872464"/>
          </a:xfrm>
          <a:prstGeom prst="rect">
            <a:avLst/>
          </a:prstGeom>
        </p:spPr>
      </p:pic>
      <p:sp>
        <p:nvSpPr>
          <p:cNvPr id="11" name="TextBox 10">
            <a:extLst>
              <a:ext uri="{FF2B5EF4-FFF2-40B4-BE49-F238E27FC236}">
                <a16:creationId xmlns:a16="http://schemas.microsoft.com/office/drawing/2014/main" id="{65CB7B41-CAB7-F943-81D8-613AAF073B33}"/>
              </a:ext>
            </a:extLst>
          </p:cNvPr>
          <p:cNvSpPr txBox="1"/>
          <p:nvPr/>
        </p:nvSpPr>
        <p:spPr>
          <a:xfrm>
            <a:off x="4160187" y="6397514"/>
            <a:ext cx="4679013" cy="261610"/>
          </a:xfrm>
          <a:prstGeom prst="rect">
            <a:avLst/>
          </a:prstGeom>
          <a:noFill/>
        </p:spPr>
        <p:txBody>
          <a:bodyPr wrap="square" rtlCol="0">
            <a:spAutoFit/>
          </a:bodyPr>
          <a:lstStyle/>
          <a:p>
            <a:r>
              <a:rPr lang="en-US" sz="1100" dirty="0">
                <a:solidFill>
                  <a:schemeClr val="bg1">
                    <a:lumMod val="95000"/>
                  </a:schemeClr>
                </a:solidFill>
              </a:rPr>
              <a:t>Kim, K., Lee, J., Kim, B. </a:t>
            </a:r>
            <a:r>
              <a:rPr lang="en-US" sz="1100" i="1" dirty="0">
                <a:solidFill>
                  <a:schemeClr val="bg1">
                    <a:lumMod val="95000"/>
                  </a:schemeClr>
                </a:solidFill>
              </a:rPr>
              <a:t>et al.</a:t>
            </a:r>
            <a:r>
              <a:rPr lang="en-US" sz="1100" dirty="0">
                <a:solidFill>
                  <a:schemeClr val="bg1">
                    <a:lumMod val="95000"/>
                  </a:schemeClr>
                </a:solidFill>
              </a:rPr>
              <a:t> </a:t>
            </a:r>
            <a:r>
              <a:rPr lang="en-US" sz="1100" i="1" dirty="0">
                <a:solidFill>
                  <a:schemeClr val="bg1">
                    <a:lumMod val="95000"/>
                  </a:schemeClr>
                </a:solidFill>
              </a:rPr>
              <a:t>Nat </a:t>
            </a:r>
            <a:r>
              <a:rPr lang="en-US" sz="1100" i="1" dirty="0" err="1">
                <a:solidFill>
                  <a:schemeClr val="bg1">
                    <a:lumMod val="95000"/>
                  </a:schemeClr>
                </a:solidFill>
              </a:rPr>
              <a:t>Commun</a:t>
            </a:r>
            <a:r>
              <a:rPr lang="en-US" sz="1100" dirty="0">
                <a:solidFill>
                  <a:schemeClr val="bg1">
                    <a:lumMod val="95000"/>
                  </a:schemeClr>
                </a:solidFill>
              </a:rPr>
              <a:t> </a:t>
            </a:r>
            <a:r>
              <a:rPr lang="en-US" sz="1100" b="1" dirty="0">
                <a:solidFill>
                  <a:schemeClr val="bg1">
                    <a:lumMod val="95000"/>
                  </a:schemeClr>
                </a:solidFill>
              </a:rPr>
              <a:t>7, </a:t>
            </a:r>
            <a:r>
              <a:rPr lang="en-US" sz="1100" dirty="0">
                <a:solidFill>
                  <a:schemeClr val="bg1">
                    <a:lumMod val="95000"/>
                  </a:schemeClr>
                </a:solidFill>
              </a:rPr>
              <a:t>12449 (2016)</a:t>
            </a:r>
          </a:p>
        </p:txBody>
      </p:sp>
      <p:sp>
        <p:nvSpPr>
          <p:cNvPr id="18" name="TextBox 17">
            <a:extLst>
              <a:ext uri="{FF2B5EF4-FFF2-40B4-BE49-F238E27FC236}">
                <a16:creationId xmlns:a16="http://schemas.microsoft.com/office/drawing/2014/main" id="{6C513F5F-7532-2142-8670-9C37F7B5DD52}"/>
              </a:ext>
            </a:extLst>
          </p:cNvPr>
          <p:cNvSpPr txBox="1"/>
          <p:nvPr/>
        </p:nvSpPr>
        <p:spPr>
          <a:xfrm>
            <a:off x="5512730" y="3155518"/>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ECC2D34-BE1E-6E43-BEFE-EE2FE630FBA1}"/>
                  </a:ext>
                </a:extLst>
              </p:cNvPr>
              <p:cNvSpPr txBox="1"/>
              <p:nvPr/>
            </p:nvSpPr>
            <p:spPr>
              <a:xfrm>
                <a:off x="6966777" y="3516868"/>
                <a:ext cx="17200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=0.67</m:t>
                      </m:r>
                    </m:oMath>
                  </m:oMathPara>
                </a14:m>
                <a:endParaRPr lang="en-US" sz="2400" dirty="0"/>
              </a:p>
            </p:txBody>
          </p:sp>
        </mc:Choice>
        <mc:Fallback xmlns="">
          <p:sp>
            <p:nvSpPr>
              <p:cNvPr id="20" name="TextBox 19">
                <a:extLst>
                  <a:ext uri="{FF2B5EF4-FFF2-40B4-BE49-F238E27FC236}">
                    <a16:creationId xmlns:a16="http://schemas.microsoft.com/office/drawing/2014/main" id="{0ECC2D34-BE1E-6E43-BEFE-EE2FE630FBA1}"/>
                  </a:ext>
                </a:extLst>
              </p:cNvPr>
              <p:cNvSpPr txBox="1">
                <a:spLocks noRot="1" noChangeAspect="1" noMove="1" noResize="1" noEditPoints="1" noAdjustHandles="1" noChangeArrowheads="1" noChangeShapeType="1" noTextEdit="1"/>
              </p:cNvSpPr>
              <p:nvPr/>
            </p:nvSpPr>
            <p:spPr>
              <a:xfrm>
                <a:off x="6966777" y="3516868"/>
                <a:ext cx="1720023" cy="369332"/>
              </a:xfrm>
              <a:prstGeom prst="rect">
                <a:avLst/>
              </a:prstGeom>
              <a:blipFill>
                <a:blip r:embed="rId6"/>
                <a:stretch>
                  <a:fillRect l="-1471" r="-29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0212C-FE59-7A47-8A36-0CFC0BCE0C3C}"/>
                  </a:ext>
                </a:extLst>
              </p:cNvPr>
              <p:cNvSpPr txBox="1"/>
              <p:nvPr/>
            </p:nvSpPr>
            <p:spPr>
              <a:xfrm>
                <a:off x="5257800" y="685800"/>
                <a:ext cx="4343070" cy="461665"/>
              </a:xfrm>
              <a:prstGeom prst="rect">
                <a:avLst/>
              </a:prstGeom>
              <a:noFill/>
            </p:spPr>
            <p:txBody>
              <a:bodyPr wrap="square" rtlCol="0">
                <a:spAutoFit/>
              </a:bodyPr>
              <a:lstStyle/>
              <a:p>
                <a:r>
                  <a:rPr lang="en-US" sz="2400" b="1" dirty="0">
                    <a:solidFill>
                      <a:srgbClr val="0850C0"/>
                    </a:solidFill>
                  </a:rPr>
                  <a:t>Acoustic Impedance: </a:t>
                </a:r>
                <a14:m>
                  <m:oMath xmlns:m="http://schemas.openxmlformats.org/officeDocument/2006/math">
                    <m:sSub>
                      <m:sSubPr>
                        <m:ctrlPr>
                          <a:rPr lang="en-US" sz="2400" b="1" i="1" smtClean="0">
                            <a:solidFill>
                              <a:srgbClr val="0850C0"/>
                            </a:solidFill>
                            <a:latin typeface="Cambria Math" panose="02040503050406030204" pitchFamily="18" charset="0"/>
                          </a:rPr>
                        </m:ctrlPr>
                      </m:sSubPr>
                      <m:e>
                        <m:r>
                          <a:rPr lang="en-US" sz="2400" b="1" i="1" smtClean="0">
                            <a:solidFill>
                              <a:srgbClr val="0850C0"/>
                            </a:solidFill>
                            <a:latin typeface="Cambria Math" panose="02040503050406030204" pitchFamily="18" charset="0"/>
                          </a:rPr>
                          <m:t>𝝆</m:t>
                        </m:r>
                      </m:e>
                      <m:sub>
                        <m:r>
                          <a:rPr lang="en-US" sz="2400" b="1" i="1" smtClean="0">
                            <a:solidFill>
                              <a:srgbClr val="0850C0"/>
                            </a:solidFill>
                            <a:latin typeface="Cambria Math" panose="02040503050406030204" pitchFamily="18" charset="0"/>
                          </a:rPr>
                          <m:t>𝒊</m:t>
                        </m:r>
                      </m:sub>
                    </m:sSub>
                    <m:sSub>
                      <m:sSubPr>
                        <m:ctrlPr>
                          <a:rPr lang="en-US" sz="2400" b="1" i="1" smtClean="0">
                            <a:solidFill>
                              <a:srgbClr val="0850C0"/>
                            </a:solidFill>
                            <a:latin typeface="Cambria Math" panose="02040503050406030204" pitchFamily="18" charset="0"/>
                          </a:rPr>
                        </m:ctrlPr>
                      </m:sSubPr>
                      <m:e>
                        <m:r>
                          <a:rPr lang="en-US" sz="2400" b="1" i="1" smtClean="0">
                            <a:solidFill>
                              <a:srgbClr val="0850C0"/>
                            </a:solidFill>
                            <a:latin typeface="Cambria Math" panose="02040503050406030204" pitchFamily="18" charset="0"/>
                          </a:rPr>
                          <m:t>𝒗</m:t>
                        </m:r>
                      </m:e>
                      <m:sub>
                        <m:r>
                          <a:rPr lang="en-US" sz="2400" b="1" i="1" smtClean="0">
                            <a:solidFill>
                              <a:srgbClr val="0850C0"/>
                            </a:solidFill>
                            <a:latin typeface="Cambria Math" panose="02040503050406030204" pitchFamily="18" charset="0"/>
                          </a:rPr>
                          <m:t>𝒊</m:t>
                        </m:r>
                      </m:sub>
                    </m:sSub>
                    <m:r>
                      <a:rPr lang="en-US" sz="2400" b="1" i="1" smtClean="0">
                        <a:solidFill>
                          <a:srgbClr val="0850C0"/>
                        </a:solidFill>
                        <a:latin typeface="Cambria Math" panose="02040503050406030204" pitchFamily="18" charset="0"/>
                      </a:rPr>
                      <m:t> </m:t>
                    </m:r>
                  </m:oMath>
                </a14:m>
                <a:endParaRPr lang="en-US" sz="2400" b="1" dirty="0">
                  <a:solidFill>
                    <a:srgbClr val="0850C0"/>
                  </a:solidFill>
                </a:endParaRPr>
              </a:p>
            </p:txBody>
          </p:sp>
        </mc:Choice>
        <mc:Fallback xmlns="">
          <p:sp>
            <p:nvSpPr>
              <p:cNvPr id="4" name="TextBox 3">
                <a:extLst>
                  <a:ext uri="{FF2B5EF4-FFF2-40B4-BE49-F238E27FC236}">
                    <a16:creationId xmlns:a16="http://schemas.microsoft.com/office/drawing/2014/main" id="{C280212C-FE59-7A47-8A36-0CFC0BCE0C3C}"/>
                  </a:ext>
                </a:extLst>
              </p:cNvPr>
              <p:cNvSpPr txBox="1">
                <a:spLocks noRot="1" noChangeAspect="1" noMove="1" noResize="1" noEditPoints="1" noAdjustHandles="1" noChangeArrowheads="1" noChangeShapeType="1" noTextEdit="1"/>
              </p:cNvSpPr>
              <p:nvPr/>
            </p:nvSpPr>
            <p:spPr>
              <a:xfrm>
                <a:off x="5257800" y="685800"/>
                <a:ext cx="4343070" cy="461665"/>
              </a:xfrm>
              <a:prstGeom prst="rect">
                <a:avLst/>
              </a:prstGeom>
              <a:blipFill>
                <a:blip r:embed="rId7"/>
                <a:stretch>
                  <a:fillRect l="-2041" t="-8108" b="-29730"/>
                </a:stretch>
              </a:blipFill>
            </p:spPr>
            <p:txBody>
              <a:bodyPr/>
              <a:lstStyle/>
              <a:p>
                <a:r>
                  <a:rPr lang="en-US">
                    <a:noFill/>
                  </a:rPr>
                  <a:t> </a:t>
                </a:r>
              </a:p>
            </p:txBody>
          </p:sp>
        </mc:Fallback>
      </mc:AlternateContent>
      <p:pic>
        <p:nvPicPr>
          <p:cNvPr id="10" name="Picture 9" descr="A picture containing clock&#10;&#10;Description automatically generated">
            <a:extLst>
              <a:ext uri="{FF2B5EF4-FFF2-40B4-BE49-F238E27FC236}">
                <a16:creationId xmlns:a16="http://schemas.microsoft.com/office/drawing/2014/main" id="{78E15578-D916-B941-A53C-EEF54094E2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4236435"/>
            <a:ext cx="2154947" cy="201196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9FC07B-A4BE-4F42-803F-19BDA9E794B2}"/>
                  </a:ext>
                </a:extLst>
              </p:cNvPr>
              <p:cNvSpPr txBox="1"/>
              <p:nvPr/>
            </p:nvSpPr>
            <p:spPr>
              <a:xfrm>
                <a:off x="6019096" y="1131312"/>
                <a:ext cx="1860317"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𝟏</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𝑣</m:t>
                              </m:r>
                            </m:e>
                          </m:ba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A9FC07B-A4BE-4F42-803F-19BDA9E794B2}"/>
                  </a:ext>
                </a:extLst>
              </p:cNvPr>
              <p:cNvSpPr txBox="1">
                <a:spLocks noRot="1" noChangeAspect="1" noMove="1" noResize="1" noEditPoints="1" noAdjustHandles="1" noChangeArrowheads="1" noChangeShapeType="1" noTextEdit="1"/>
              </p:cNvSpPr>
              <p:nvPr/>
            </p:nvSpPr>
            <p:spPr>
              <a:xfrm>
                <a:off x="6019096" y="1131312"/>
                <a:ext cx="1860317" cy="399405"/>
              </a:xfrm>
              <a:prstGeom prst="rect">
                <a:avLst/>
              </a:prstGeom>
              <a:blipFill>
                <a:blip r:embed="rId9"/>
                <a:stretch>
                  <a:fillRect l="-2041" r="-5442" b="-2121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D6135FA-8053-EE4C-A10E-313EEAC58697}"/>
              </a:ext>
            </a:extLst>
          </p:cNvPr>
          <p:cNvSpPr txBox="1"/>
          <p:nvPr/>
        </p:nvSpPr>
        <p:spPr>
          <a:xfrm>
            <a:off x="5257800" y="3486090"/>
            <a:ext cx="1827094" cy="400110"/>
          </a:xfrm>
          <a:prstGeom prst="rect">
            <a:avLst/>
          </a:prstGeom>
          <a:noFill/>
        </p:spPr>
        <p:txBody>
          <a:bodyPr wrap="square" rtlCol="0">
            <a:spAutoFit/>
          </a:bodyPr>
          <a:lstStyle/>
          <a:p>
            <a:r>
              <a:rPr lang="en-US" sz="2000" b="1" dirty="0">
                <a:solidFill>
                  <a:srgbClr val="0850C0"/>
                </a:solidFill>
              </a:rPr>
              <a:t>Transmissivity:</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55E9B4B-4F95-D745-9C7F-1146D7CE35F8}"/>
                  </a:ext>
                </a:extLst>
              </p:cNvPr>
              <p:cNvSpPr txBox="1"/>
              <p:nvPr/>
            </p:nvSpPr>
            <p:spPr>
              <a:xfrm>
                <a:off x="6019096" y="2924071"/>
                <a:ext cx="1860317"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𝟐</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𝑣</m:t>
                              </m:r>
                            </m:e>
                          </m:ba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C55E9B4B-4F95-D745-9C7F-1146D7CE35F8}"/>
                  </a:ext>
                </a:extLst>
              </p:cNvPr>
              <p:cNvSpPr txBox="1">
                <a:spLocks noRot="1" noChangeAspect="1" noMove="1" noResize="1" noEditPoints="1" noAdjustHandles="1" noChangeArrowheads="1" noChangeShapeType="1" noTextEdit="1"/>
              </p:cNvSpPr>
              <p:nvPr/>
            </p:nvSpPr>
            <p:spPr>
              <a:xfrm>
                <a:off x="6019096" y="2924071"/>
                <a:ext cx="1860317" cy="399405"/>
              </a:xfrm>
              <a:prstGeom prst="rect">
                <a:avLst/>
              </a:prstGeom>
              <a:blipFill>
                <a:blip r:embed="rId10"/>
                <a:stretch>
                  <a:fillRect l="-2041" r="-5442"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C03521-E609-CC4C-81F4-BE029A1BCBD6}"/>
                  </a:ext>
                </a:extLst>
              </p:cNvPr>
              <p:cNvSpPr txBox="1"/>
              <p:nvPr/>
            </p:nvSpPr>
            <p:spPr>
              <a:xfrm>
                <a:off x="6480427" y="1828800"/>
                <a:ext cx="2206373"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r>
                                  <m:rPr>
                                    <m:sty m:val="p"/>
                                    <m:brk m:alnAt="7"/>
                                  </m:rPr>
                                  <a:rPr lang="en-US" sz="2000" b="0" i="0" smtClean="0">
                                    <a:latin typeface="Cambria Math" panose="02040503050406030204" pitchFamily="18" charset="0"/>
                                  </a:rPr>
                                  <m:t>c</m:t>
                                </m:r>
                                <m:r>
                                  <m:rPr>
                                    <m:sty m:val="p"/>
                                  </m:rPr>
                                  <a:rPr lang="en-US" sz="2000" b="0" i="0" smtClean="0">
                                    <a:latin typeface="Cambria Math" panose="02040503050406030204" pitchFamily="18" charset="0"/>
                                  </a:rPr>
                                  <m:t>os</m:t>
                                </m:r>
                                <m:r>
                                  <a:rPr lang="en-US" sz="2000" b="0" i="1" smtClean="0">
                                    <a:latin typeface="Cambria Math" panose="02040503050406030204" pitchFamily="18" charset="0"/>
                                  </a:rPr>
                                  <m:t>𝜃</m:t>
                                </m:r>
                              </m:e>
                              <m:e>
                                <m:r>
                                  <a:rPr lang="en-US" sz="2000" b="0" i="1" smtClean="0">
                                    <a:latin typeface="Cambria Math" panose="02040503050406030204" pitchFamily="18" charset="0"/>
                                  </a:rPr>
                                  <m:t>−</m:t>
                                </m:r>
                                <m:r>
                                  <m:rPr>
                                    <m:sty m:val="p"/>
                                  </m:rPr>
                                  <a:rPr lang="en-US" sz="2000" b="0" i="0" smtClean="0">
                                    <a:latin typeface="Cambria Math" panose="02040503050406030204" pitchFamily="18" charset="0"/>
                                  </a:rPr>
                                  <m:t>sin</m:t>
                                </m:r>
                                <m:r>
                                  <a:rPr lang="en-US" sz="2000" b="0" i="1" smtClean="0">
                                    <a:latin typeface="Cambria Math" panose="02040503050406030204" pitchFamily="18" charset="0"/>
                                  </a:rPr>
                                  <m:t>𝜃</m:t>
                                </m:r>
                              </m:e>
                              <m:e>
                                <m:r>
                                  <a:rPr lang="en-US" sz="2000" b="0" i="1" smtClean="0">
                                    <a:latin typeface="Cambria Math" panose="02040503050406030204" pitchFamily="18" charset="0"/>
                                  </a:rPr>
                                  <m:t>0</m:t>
                                </m:r>
                              </m:e>
                            </m:mr>
                            <m:mr>
                              <m:e>
                                <m:r>
                                  <m:rPr>
                                    <m:sty m:val="p"/>
                                  </m:rPr>
                                  <a:rPr lang="en-US" sz="2000" b="0" i="0" smtClean="0">
                                    <a:latin typeface="Cambria Math" panose="02040503050406030204" pitchFamily="18" charset="0"/>
                                  </a:rPr>
                                  <m:t>sin</m:t>
                                </m:r>
                                <m:r>
                                  <a:rPr lang="en-US" sz="2000" b="0" i="1" smtClean="0">
                                    <a:latin typeface="Cambria Math" panose="02040503050406030204" pitchFamily="18" charset="0"/>
                                  </a:rPr>
                                  <m:t>𝜃</m:t>
                                </m:r>
                              </m:e>
                              <m:e>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𝜃</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5" name="TextBox 14">
                <a:extLst>
                  <a:ext uri="{FF2B5EF4-FFF2-40B4-BE49-F238E27FC236}">
                    <a16:creationId xmlns:a16="http://schemas.microsoft.com/office/drawing/2014/main" id="{9DC03521-E609-CC4C-81F4-BE029A1BCBD6}"/>
                  </a:ext>
                </a:extLst>
              </p:cNvPr>
              <p:cNvSpPr txBox="1">
                <a:spLocks noRot="1" noChangeAspect="1" noMove="1" noResize="1" noEditPoints="1" noAdjustHandles="1" noChangeArrowheads="1" noChangeShapeType="1" noTextEdit="1"/>
              </p:cNvSpPr>
              <p:nvPr/>
            </p:nvSpPr>
            <p:spPr>
              <a:xfrm>
                <a:off x="6480427" y="1828800"/>
                <a:ext cx="2206373" cy="816506"/>
              </a:xfrm>
              <a:prstGeom prst="rect">
                <a:avLst/>
              </a:prstGeom>
              <a:blipFill>
                <a:blip r:embed="rId11"/>
                <a:stretch>
                  <a:fillRect b="-937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379F343-8CBD-3140-8D04-58E600DB39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56241" y="2723192"/>
            <a:ext cx="1860317" cy="1513243"/>
          </a:xfrm>
          <a:prstGeom prst="rect">
            <a:avLst/>
          </a:prstGeom>
        </p:spPr>
      </p:pic>
      <p:sp>
        <p:nvSpPr>
          <p:cNvPr id="17" name="TextBox 16">
            <a:extLst>
              <a:ext uri="{FF2B5EF4-FFF2-40B4-BE49-F238E27FC236}">
                <a16:creationId xmlns:a16="http://schemas.microsoft.com/office/drawing/2014/main" id="{001FFA60-CDBE-FD41-B0A8-7B2834F49470}"/>
              </a:ext>
            </a:extLst>
          </p:cNvPr>
          <p:cNvSpPr txBox="1"/>
          <p:nvPr/>
        </p:nvSpPr>
        <p:spPr>
          <a:xfrm>
            <a:off x="5563453" y="2069068"/>
            <a:ext cx="913547" cy="369332"/>
          </a:xfrm>
          <a:prstGeom prst="rect">
            <a:avLst/>
          </a:prstGeom>
          <a:noFill/>
        </p:spPr>
        <p:txBody>
          <a:bodyPr wrap="square" rtlCol="0">
            <a:spAutoFit/>
          </a:bodyPr>
          <a:lstStyle/>
          <a:p>
            <a:r>
              <a:rPr lang="en-US" b="1" dirty="0">
                <a:solidFill>
                  <a:srgbClr val="6600FF"/>
                </a:solidFill>
              </a:rPr>
              <a:t>Rotate:</a:t>
            </a:r>
          </a:p>
        </p:txBody>
      </p:sp>
      <p:sp>
        <p:nvSpPr>
          <p:cNvPr id="22" name="TextBox 21">
            <a:extLst>
              <a:ext uri="{FF2B5EF4-FFF2-40B4-BE49-F238E27FC236}">
                <a16:creationId xmlns:a16="http://schemas.microsoft.com/office/drawing/2014/main" id="{612EBB41-C36D-A546-9CCE-6A64E141ED49}"/>
              </a:ext>
            </a:extLst>
          </p:cNvPr>
          <p:cNvSpPr txBox="1"/>
          <p:nvPr/>
        </p:nvSpPr>
        <p:spPr>
          <a:xfrm>
            <a:off x="4160186" y="6596390"/>
            <a:ext cx="4679013" cy="261610"/>
          </a:xfrm>
          <a:prstGeom prst="rect">
            <a:avLst/>
          </a:prstGeom>
          <a:noFill/>
        </p:spPr>
        <p:txBody>
          <a:bodyPr wrap="square" rtlCol="0">
            <a:spAutoFit/>
          </a:bodyPr>
          <a:lstStyle/>
          <a:p>
            <a:r>
              <a:rPr lang="en-US" sz="1100" dirty="0" err="1">
                <a:solidFill>
                  <a:schemeClr val="bg1">
                    <a:lumMod val="95000"/>
                  </a:schemeClr>
                </a:solidFill>
              </a:rPr>
              <a:t>Jaeken</a:t>
            </a:r>
            <a:r>
              <a:rPr lang="en-US" sz="1100" dirty="0">
                <a:solidFill>
                  <a:schemeClr val="bg1">
                    <a:lumMod val="95000"/>
                  </a:schemeClr>
                </a:solidFill>
              </a:rPr>
              <a:t>, J. and </a:t>
            </a:r>
            <a:r>
              <a:rPr lang="en-US" sz="1100" dirty="0" err="1">
                <a:solidFill>
                  <a:schemeClr val="bg1">
                    <a:lumMod val="95000"/>
                  </a:schemeClr>
                </a:solidFill>
              </a:rPr>
              <a:t>Cottenier</a:t>
            </a:r>
            <a:r>
              <a:rPr lang="en-US" sz="1100" dirty="0">
                <a:solidFill>
                  <a:schemeClr val="bg1">
                    <a:lumMod val="95000"/>
                  </a:schemeClr>
                </a:solidFill>
              </a:rPr>
              <a:t>, S., </a:t>
            </a:r>
            <a:r>
              <a:rPr lang="en-US" sz="1100" i="1" dirty="0">
                <a:solidFill>
                  <a:schemeClr val="bg1">
                    <a:lumMod val="95000"/>
                  </a:schemeClr>
                </a:solidFill>
              </a:rPr>
              <a:t>Computer Physics Communications </a:t>
            </a:r>
            <a:r>
              <a:rPr lang="en-US" sz="1100" b="1" dirty="0">
                <a:solidFill>
                  <a:schemeClr val="bg1">
                    <a:lumMod val="95000"/>
                  </a:schemeClr>
                </a:solidFill>
              </a:rPr>
              <a:t>20 </a:t>
            </a:r>
            <a:r>
              <a:rPr lang="en-US" sz="1100" dirty="0">
                <a:solidFill>
                  <a:schemeClr val="bg1">
                    <a:lumMod val="95000"/>
                  </a:schemeClr>
                </a:solidFill>
              </a:rPr>
              <a:t>(2016).</a:t>
            </a:r>
          </a:p>
        </p:txBody>
      </p:sp>
    </p:spTree>
    <p:extLst>
      <p:ext uri="{BB962C8B-B14F-4D97-AF65-F5344CB8AC3E}">
        <p14:creationId xmlns:p14="http://schemas.microsoft.com/office/powerpoint/2010/main" val="3711844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77BB5-BCDF-1948-A0CF-A1061798FFA1}"/>
              </a:ext>
            </a:extLst>
          </p:cNvPr>
          <p:cNvSpPr>
            <a:spLocks noGrp="1"/>
          </p:cNvSpPr>
          <p:nvPr>
            <p:ph type="sldNum" sz="quarter" idx="12"/>
          </p:nvPr>
        </p:nvSpPr>
        <p:spPr/>
        <p:txBody>
          <a:bodyPr/>
          <a:lstStyle/>
          <a:p>
            <a:fld id="{0624AEE6-E942-4F5C-A610-97CA4B6B6DBA}" type="slidenum">
              <a:rPr lang="en-US" smtClean="0"/>
              <a:pPr/>
              <a:t>25</a:t>
            </a:fld>
            <a:endParaRPr lang="en-US" dirty="0"/>
          </a:p>
        </p:txBody>
      </p:sp>
      <p:sp>
        <p:nvSpPr>
          <p:cNvPr id="3" name="Text Box 4">
            <a:extLst>
              <a:ext uri="{FF2B5EF4-FFF2-40B4-BE49-F238E27FC236}">
                <a16:creationId xmlns:a16="http://schemas.microsoft.com/office/drawing/2014/main" id="{787CCBA6-5858-084C-B190-0AD047CD84B0}"/>
              </a:ext>
            </a:extLst>
          </p:cNvPr>
          <p:cNvSpPr txBox="1">
            <a:spLocks noChangeArrowheads="1"/>
          </p:cNvSpPr>
          <p:nvPr/>
        </p:nvSpPr>
        <p:spPr bwMode="auto">
          <a:xfrm>
            <a:off x="152400" y="152400"/>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4" name="TextBox 3">
            <a:extLst>
              <a:ext uri="{FF2B5EF4-FFF2-40B4-BE49-F238E27FC236}">
                <a16:creationId xmlns:a16="http://schemas.microsoft.com/office/drawing/2014/main" id="{A1D18028-3781-5146-8C12-15E93DB9F7C5}"/>
              </a:ext>
            </a:extLst>
          </p:cNvPr>
          <p:cNvSpPr txBox="1"/>
          <p:nvPr/>
        </p:nvSpPr>
        <p:spPr>
          <a:xfrm>
            <a:off x="228600" y="800755"/>
            <a:ext cx="8763000" cy="5632311"/>
          </a:xfrm>
          <a:prstGeom prst="rect">
            <a:avLst/>
          </a:prstGeom>
          <a:noFill/>
        </p:spPr>
        <p:txBody>
          <a:bodyPr wrap="square" rtlCol="0">
            <a:spAutoFit/>
          </a:bodyPr>
          <a:lstStyle/>
          <a:p>
            <a:r>
              <a:rPr lang="en-US" b="1" dirty="0">
                <a:solidFill>
                  <a:srgbClr val="4924C0"/>
                </a:solidFill>
              </a:rPr>
              <a:t>Model the thermal resistance of interfaces by considering their specific structure </a:t>
            </a:r>
            <a:r>
              <a:rPr lang="en-US" b="1" i="1" dirty="0">
                <a:solidFill>
                  <a:srgbClr val="4924C0"/>
                </a:solidFill>
              </a:rPr>
              <a:t>in addition </a:t>
            </a:r>
            <a:r>
              <a:rPr lang="en-US" b="1" dirty="0">
                <a:solidFill>
                  <a:srgbClr val="4924C0"/>
                </a:solidFill>
              </a:rPr>
              <a:t>to their acoustic mismatch</a:t>
            </a:r>
          </a:p>
          <a:p>
            <a:endParaRPr lang="en-US" b="1" dirty="0"/>
          </a:p>
          <a:p>
            <a:r>
              <a:rPr lang="en-US" b="1" dirty="0"/>
              <a:t>1) Completion/Validation of Boundary Scattering Models</a:t>
            </a:r>
          </a:p>
          <a:p>
            <a:pPr marL="742950" lvl="1" indent="-285750">
              <a:buFont typeface="Arial" panose="020B0604020202020204" pitchFamily="34" charset="0"/>
              <a:buChar char="•"/>
            </a:pPr>
            <a:r>
              <a:rPr lang="en-US" b="1" dirty="0"/>
              <a:t>Compare to experimental thermal boundary resistance measurements</a:t>
            </a:r>
          </a:p>
          <a:p>
            <a:r>
              <a:rPr lang="en-US" b="1" dirty="0"/>
              <a:t>2) Perform Calculations of Interfacial Strain Energy and full Grain Boundary Energy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315A4AF-2535-E744-9DE7-ECED9C21154E}"/>
              </a:ext>
            </a:extLst>
          </p:cNvPr>
          <p:cNvPicPr>
            <a:picLocks noChangeAspect="1"/>
          </p:cNvPicPr>
          <p:nvPr/>
        </p:nvPicPr>
        <p:blipFill>
          <a:blip r:embed="rId3"/>
          <a:stretch>
            <a:fillRect/>
          </a:stretch>
        </p:blipFill>
        <p:spPr>
          <a:xfrm>
            <a:off x="2221522" y="3118366"/>
            <a:ext cx="3112478" cy="2286000"/>
          </a:xfrm>
          <a:prstGeom prst="rect">
            <a:avLst/>
          </a:prstGeom>
        </p:spPr>
      </p:pic>
      <p:pic>
        <p:nvPicPr>
          <p:cNvPr id="7" name="Picture 6">
            <a:extLst>
              <a:ext uri="{FF2B5EF4-FFF2-40B4-BE49-F238E27FC236}">
                <a16:creationId xmlns:a16="http://schemas.microsoft.com/office/drawing/2014/main" id="{908E2921-ABA1-5C4B-B0FA-882D0E8D6AC7}"/>
              </a:ext>
            </a:extLst>
          </p:cNvPr>
          <p:cNvPicPr>
            <a:picLocks noChangeAspect="1"/>
          </p:cNvPicPr>
          <p:nvPr/>
        </p:nvPicPr>
        <p:blipFill rotWithShape="1">
          <a:blip r:embed="rId4"/>
          <a:srcRect l="33897" r="31376" b="52030"/>
          <a:stretch/>
        </p:blipFill>
        <p:spPr>
          <a:xfrm>
            <a:off x="152400" y="3352800"/>
            <a:ext cx="1924006" cy="1828800"/>
          </a:xfrm>
          <a:prstGeom prst="rect">
            <a:avLst/>
          </a:prstGeom>
        </p:spPr>
      </p:pic>
      <p:sp>
        <p:nvSpPr>
          <p:cNvPr id="5" name="TextBox 4">
            <a:extLst>
              <a:ext uri="{FF2B5EF4-FFF2-40B4-BE49-F238E27FC236}">
                <a16:creationId xmlns:a16="http://schemas.microsoft.com/office/drawing/2014/main" id="{7C6BDE79-2560-1541-BA51-4094CBC34EF0}"/>
              </a:ext>
            </a:extLst>
          </p:cNvPr>
          <p:cNvSpPr txBox="1"/>
          <p:nvPr/>
        </p:nvSpPr>
        <p:spPr>
          <a:xfrm>
            <a:off x="4099560" y="6581001"/>
            <a:ext cx="4648200" cy="276999"/>
          </a:xfrm>
          <a:prstGeom prst="rect">
            <a:avLst/>
          </a:prstGeom>
          <a:noFill/>
        </p:spPr>
        <p:txBody>
          <a:bodyPr wrap="square" rtlCol="0">
            <a:spAutoFit/>
          </a:bodyPr>
          <a:lstStyle/>
          <a:p>
            <a:r>
              <a:rPr lang="en-US" sz="1200" dirty="0">
                <a:solidFill>
                  <a:schemeClr val="bg1">
                    <a:lumMod val="95000"/>
                  </a:schemeClr>
                </a:solidFill>
              </a:rPr>
              <a:t>Ju, S. and Liang, X. </a:t>
            </a:r>
            <a:r>
              <a:rPr lang="en-US" sz="1200" i="1" dirty="0">
                <a:solidFill>
                  <a:schemeClr val="bg1">
                    <a:lumMod val="95000"/>
                  </a:schemeClr>
                </a:solidFill>
              </a:rPr>
              <a:t>Journal of Applied Physics </a:t>
            </a:r>
            <a:r>
              <a:rPr lang="en-US" sz="1200" b="1" dirty="0">
                <a:solidFill>
                  <a:schemeClr val="bg1">
                    <a:lumMod val="95000"/>
                  </a:schemeClr>
                </a:solidFill>
              </a:rPr>
              <a:t>113</a:t>
            </a:r>
            <a:r>
              <a:rPr lang="en-US" sz="1200" dirty="0">
                <a:solidFill>
                  <a:schemeClr val="bg1">
                    <a:lumMod val="95000"/>
                  </a:schemeClr>
                </a:solidFill>
              </a:rPr>
              <a:t>, 053513 (2013)</a:t>
            </a:r>
          </a:p>
        </p:txBody>
      </p:sp>
      <p:pic>
        <p:nvPicPr>
          <p:cNvPr id="12" name="Picture 11">
            <a:extLst>
              <a:ext uri="{FF2B5EF4-FFF2-40B4-BE49-F238E27FC236}">
                <a16:creationId xmlns:a16="http://schemas.microsoft.com/office/drawing/2014/main" id="{4EE552CF-73F7-C449-8085-BF4D8BB7398D}"/>
              </a:ext>
            </a:extLst>
          </p:cNvPr>
          <p:cNvPicPr>
            <a:picLocks noChangeAspect="1"/>
          </p:cNvPicPr>
          <p:nvPr/>
        </p:nvPicPr>
        <p:blipFill>
          <a:blip r:embed="rId5"/>
          <a:stretch>
            <a:fillRect/>
          </a:stretch>
        </p:blipFill>
        <p:spPr>
          <a:xfrm>
            <a:off x="5467269" y="2952762"/>
            <a:ext cx="3431450" cy="2617208"/>
          </a:xfrm>
          <a:prstGeom prst="rect">
            <a:avLst/>
          </a:prstGeom>
        </p:spPr>
      </p:pic>
      <p:sp>
        <p:nvSpPr>
          <p:cNvPr id="13" name="TextBox 12">
            <a:extLst>
              <a:ext uri="{FF2B5EF4-FFF2-40B4-BE49-F238E27FC236}">
                <a16:creationId xmlns:a16="http://schemas.microsoft.com/office/drawing/2014/main" id="{E5D01D8F-8AC6-2E45-8B15-232200D39A24}"/>
              </a:ext>
            </a:extLst>
          </p:cNvPr>
          <p:cNvSpPr txBox="1"/>
          <p:nvPr/>
        </p:nvSpPr>
        <p:spPr>
          <a:xfrm>
            <a:off x="4114800" y="6398507"/>
            <a:ext cx="4648200" cy="276999"/>
          </a:xfrm>
          <a:prstGeom prst="rect">
            <a:avLst/>
          </a:prstGeom>
          <a:noFill/>
        </p:spPr>
        <p:txBody>
          <a:bodyPr wrap="square" rtlCol="0">
            <a:spAutoFit/>
          </a:bodyPr>
          <a:lstStyle/>
          <a:p>
            <a:r>
              <a:rPr lang="en-US" sz="1200" dirty="0">
                <a:solidFill>
                  <a:schemeClr val="bg1">
                    <a:lumMod val="95000"/>
                  </a:schemeClr>
                </a:solidFill>
              </a:rPr>
              <a:t>Xu, D., </a:t>
            </a:r>
            <a:r>
              <a:rPr lang="en-US" sz="1200" dirty="0" err="1">
                <a:solidFill>
                  <a:schemeClr val="bg1">
                    <a:lumMod val="95000"/>
                  </a:schemeClr>
                </a:solidFill>
              </a:rPr>
              <a:t>Hanus</a:t>
            </a:r>
            <a:r>
              <a:rPr lang="en-US" sz="1200" dirty="0">
                <a:solidFill>
                  <a:schemeClr val="bg1">
                    <a:lumMod val="95000"/>
                  </a:schemeClr>
                </a:solidFill>
              </a:rPr>
              <a:t>, R., Xiao, Y., </a:t>
            </a:r>
            <a:r>
              <a:rPr lang="en-US" sz="1200" i="1" dirty="0">
                <a:solidFill>
                  <a:schemeClr val="bg1">
                    <a:lumMod val="95000"/>
                  </a:schemeClr>
                </a:solidFill>
              </a:rPr>
              <a:t> et al. Materials Today Physics </a:t>
            </a:r>
            <a:r>
              <a:rPr lang="en-US" sz="1200" b="1" dirty="0">
                <a:solidFill>
                  <a:schemeClr val="bg1">
                    <a:lumMod val="95000"/>
                  </a:schemeClr>
                </a:solidFill>
              </a:rPr>
              <a:t>6 </a:t>
            </a:r>
            <a:r>
              <a:rPr lang="en-US" sz="1200" dirty="0">
                <a:solidFill>
                  <a:schemeClr val="bg1">
                    <a:lumMod val="95000"/>
                  </a:schemeClr>
                </a:solidFill>
              </a:rPr>
              <a:t>(2018)</a:t>
            </a:r>
          </a:p>
        </p:txBody>
      </p:sp>
    </p:spTree>
    <p:extLst>
      <p:ext uri="{BB962C8B-B14F-4D97-AF65-F5344CB8AC3E}">
        <p14:creationId xmlns:p14="http://schemas.microsoft.com/office/powerpoint/2010/main" val="588568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77BB5-BCDF-1948-A0CF-A1061798FFA1}"/>
              </a:ext>
            </a:extLst>
          </p:cNvPr>
          <p:cNvSpPr>
            <a:spLocks noGrp="1"/>
          </p:cNvSpPr>
          <p:nvPr>
            <p:ph type="sldNum" sz="quarter" idx="12"/>
          </p:nvPr>
        </p:nvSpPr>
        <p:spPr/>
        <p:txBody>
          <a:bodyPr/>
          <a:lstStyle/>
          <a:p>
            <a:fld id="{0624AEE6-E942-4F5C-A610-97CA4B6B6DBA}" type="slidenum">
              <a:rPr lang="en-US" smtClean="0"/>
              <a:pPr/>
              <a:t>26</a:t>
            </a:fld>
            <a:endParaRPr lang="en-US" dirty="0"/>
          </a:p>
        </p:txBody>
      </p:sp>
      <p:sp>
        <p:nvSpPr>
          <p:cNvPr id="3" name="Text Box 4">
            <a:extLst>
              <a:ext uri="{FF2B5EF4-FFF2-40B4-BE49-F238E27FC236}">
                <a16:creationId xmlns:a16="http://schemas.microsoft.com/office/drawing/2014/main" id="{787CCBA6-5858-084C-B190-0AD047CD84B0}"/>
              </a:ext>
            </a:extLst>
          </p:cNvPr>
          <p:cNvSpPr txBox="1">
            <a:spLocks noChangeArrowheads="1"/>
          </p:cNvSpPr>
          <p:nvPr/>
        </p:nvSpPr>
        <p:spPr bwMode="auto">
          <a:xfrm>
            <a:off x="152400" y="152400"/>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4" name="TextBox 3">
            <a:extLst>
              <a:ext uri="{FF2B5EF4-FFF2-40B4-BE49-F238E27FC236}">
                <a16:creationId xmlns:a16="http://schemas.microsoft.com/office/drawing/2014/main" id="{A1D18028-3781-5146-8C12-15E93DB9F7C5}"/>
              </a:ext>
            </a:extLst>
          </p:cNvPr>
          <p:cNvSpPr txBox="1"/>
          <p:nvPr/>
        </p:nvSpPr>
        <p:spPr>
          <a:xfrm>
            <a:off x="228600" y="685800"/>
            <a:ext cx="8763000" cy="5909310"/>
          </a:xfrm>
          <a:prstGeom prst="rect">
            <a:avLst/>
          </a:prstGeom>
          <a:noFill/>
        </p:spPr>
        <p:txBody>
          <a:bodyPr wrap="square" rtlCol="0">
            <a:spAutoFit/>
          </a:bodyPr>
          <a:lstStyle/>
          <a:p>
            <a:r>
              <a:rPr lang="en-US" b="1" dirty="0">
                <a:solidFill>
                  <a:srgbClr val="4924C0"/>
                </a:solidFill>
              </a:rPr>
              <a:t>Model the thermal resistance of interfaces by considering their specific structure </a:t>
            </a:r>
            <a:r>
              <a:rPr lang="en-US" b="1" i="1" dirty="0">
                <a:solidFill>
                  <a:srgbClr val="4924C0"/>
                </a:solidFill>
              </a:rPr>
              <a:t>in addition </a:t>
            </a:r>
            <a:r>
              <a:rPr lang="en-US" b="1" dirty="0">
                <a:solidFill>
                  <a:srgbClr val="4924C0"/>
                </a:solidFill>
              </a:rPr>
              <a:t>to their acoustic mismatch</a:t>
            </a:r>
          </a:p>
          <a:p>
            <a:endParaRPr lang="en-US" b="1" dirty="0"/>
          </a:p>
          <a:p>
            <a:r>
              <a:rPr lang="en-US" b="1" dirty="0"/>
              <a:t>1) Completion/Validation of Boundary Scattering Models</a:t>
            </a:r>
          </a:p>
          <a:p>
            <a:pPr marL="742950" lvl="1" indent="-285750">
              <a:buFont typeface="Arial" panose="020B0604020202020204" pitchFamily="34" charset="0"/>
              <a:buChar char="•"/>
            </a:pPr>
            <a:r>
              <a:rPr lang="en-US" b="1" dirty="0"/>
              <a:t>Compare to experimental thermal boundary resistance measurements and molecular dynamics results</a:t>
            </a:r>
          </a:p>
          <a:p>
            <a:r>
              <a:rPr lang="en-US" b="1" dirty="0"/>
              <a:t>2) Perform Calculations of Interfacial Strain Energy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5859033F-E7BD-8345-8F9A-F07AD237D09D}"/>
              </a:ext>
            </a:extLst>
          </p:cNvPr>
          <p:cNvPicPr>
            <a:picLocks noChangeAspect="1"/>
          </p:cNvPicPr>
          <p:nvPr/>
        </p:nvPicPr>
        <p:blipFill>
          <a:blip r:embed="rId3"/>
          <a:stretch>
            <a:fillRect/>
          </a:stretch>
        </p:blipFill>
        <p:spPr>
          <a:xfrm>
            <a:off x="4780507" y="3146434"/>
            <a:ext cx="3431450" cy="2617208"/>
          </a:xfrm>
          <a:prstGeom prst="rect">
            <a:avLst/>
          </a:prstGeom>
        </p:spPr>
      </p:pic>
      <p:pic>
        <p:nvPicPr>
          <p:cNvPr id="9" name="Picture 8" descr="A close up of a map&#10;&#10;Description automatically generated">
            <a:extLst>
              <a:ext uri="{FF2B5EF4-FFF2-40B4-BE49-F238E27FC236}">
                <a16:creationId xmlns:a16="http://schemas.microsoft.com/office/drawing/2014/main" id="{9B984311-53AD-7641-A035-5E7F28087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200400"/>
            <a:ext cx="3485107" cy="2509277"/>
          </a:xfrm>
          <a:prstGeom prst="rect">
            <a:avLst/>
          </a:prstGeom>
        </p:spPr>
      </p:pic>
      <p:sp>
        <p:nvSpPr>
          <p:cNvPr id="12" name="TextBox 11">
            <a:extLst>
              <a:ext uri="{FF2B5EF4-FFF2-40B4-BE49-F238E27FC236}">
                <a16:creationId xmlns:a16="http://schemas.microsoft.com/office/drawing/2014/main" id="{1F7F0C8F-FB07-CF4D-8D10-63BC40968B9B}"/>
              </a:ext>
            </a:extLst>
          </p:cNvPr>
          <p:cNvSpPr txBox="1"/>
          <p:nvPr/>
        </p:nvSpPr>
        <p:spPr>
          <a:xfrm>
            <a:off x="4401553" y="6459408"/>
            <a:ext cx="4648200" cy="276999"/>
          </a:xfrm>
          <a:prstGeom prst="rect">
            <a:avLst/>
          </a:prstGeom>
          <a:noFill/>
        </p:spPr>
        <p:txBody>
          <a:bodyPr wrap="square" rtlCol="0">
            <a:spAutoFit/>
          </a:bodyPr>
          <a:lstStyle/>
          <a:p>
            <a:r>
              <a:rPr lang="en-US" sz="1200" dirty="0">
                <a:solidFill>
                  <a:schemeClr val="bg1">
                    <a:lumMod val="95000"/>
                  </a:schemeClr>
                </a:solidFill>
              </a:rPr>
              <a:t>Ju, S. and Liang, X. </a:t>
            </a:r>
            <a:r>
              <a:rPr lang="en-US" sz="1200" i="1" dirty="0">
                <a:solidFill>
                  <a:schemeClr val="bg1">
                    <a:lumMod val="95000"/>
                  </a:schemeClr>
                </a:solidFill>
              </a:rPr>
              <a:t>Journal of Applied Physics </a:t>
            </a:r>
            <a:r>
              <a:rPr lang="en-US" sz="1200" b="1" dirty="0">
                <a:solidFill>
                  <a:schemeClr val="bg1">
                    <a:lumMod val="95000"/>
                  </a:schemeClr>
                </a:solidFill>
              </a:rPr>
              <a:t>113</a:t>
            </a:r>
            <a:r>
              <a:rPr lang="en-US" sz="1200" dirty="0">
                <a:solidFill>
                  <a:schemeClr val="bg1">
                    <a:lumMod val="95000"/>
                  </a:schemeClr>
                </a:solidFill>
              </a:rPr>
              <a:t>, 053513 (2013)</a:t>
            </a:r>
          </a:p>
        </p:txBody>
      </p:sp>
    </p:spTree>
    <p:extLst>
      <p:ext uri="{BB962C8B-B14F-4D97-AF65-F5344CB8AC3E}">
        <p14:creationId xmlns:p14="http://schemas.microsoft.com/office/powerpoint/2010/main" val="269297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52400" y="39624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High-throughput Methods</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b="0">
                <a:solidFill>
                  <a:schemeClr val="bg1"/>
                </a:solidFill>
                <a:latin typeface="Helvetica" pitchFamily="34" charset="0"/>
              </a:rPr>
              <a:pPr>
                <a:defRPr/>
              </a:pPr>
              <a:t>27</a:t>
            </a:fld>
            <a:endParaRPr lang="en-US" sz="1800" b="0" dirty="0">
              <a:solidFill>
                <a:schemeClr val="bg1"/>
              </a:solidFill>
              <a:latin typeface="Helvetica" pitchFamily="34" charset="0"/>
            </a:endParaRPr>
          </a:p>
        </p:txBody>
      </p:sp>
      <p:pic>
        <p:nvPicPr>
          <p:cNvPr id="3" name="Picture 2">
            <a:extLst>
              <a:ext uri="{FF2B5EF4-FFF2-40B4-BE49-F238E27FC236}">
                <a16:creationId xmlns:a16="http://schemas.microsoft.com/office/drawing/2014/main" id="{EBA9E643-1318-8C41-BB27-9A5F5B79CEAB}"/>
              </a:ext>
            </a:extLst>
          </p:cNvPr>
          <p:cNvPicPr>
            <a:picLocks noChangeAspect="1"/>
          </p:cNvPicPr>
          <p:nvPr/>
        </p:nvPicPr>
        <p:blipFill>
          <a:blip r:embed="rId3"/>
          <a:stretch>
            <a:fillRect/>
          </a:stretch>
        </p:blipFill>
        <p:spPr>
          <a:xfrm>
            <a:off x="6886127" y="5513173"/>
            <a:ext cx="2029273" cy="707886"/>
          </a:xfrm>
          <a:prstGeom prst="rect">
            <a:avLst/>
          </a:prstGeom>
        </p:spPr>
      </p:pic>
      <p:sp>
        <p:nvSpPr>
          <p:cNvPr id="5" name="Can 4">
            <a:extLst>
              <a:ext uri="{FF2B5EF4-FFF2-40B4-BE49-F238E27FC236}">
                <a16:creationId xmlns:a16="http://schemas.microsoft.com/office/drawing/2014/main" id="{D0A99203-05E7-EA44-9121-D5F4055A2EA0}"/>
              </a:ext>
            </a:extLst>
          </p:cNvPr>
          <p:cNvSpPr/>
          <p:nvPr/>
        </p:nvSpPr>
        <p:spPr>
          <a:xfrm>
            <a:off x="1439563" y="541638"/>
            <a:ext cx="1919416" cy="12027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StarryData2</a:t>
            </a:r>
          </a:p>
        </p:txBody>
      </p:sp>
      <p:sp>
        <p:nvSpPr>
          <p:cNvPr id="6" name="Can 5">
            <a:extLst>
              <a:ext uri="{FF2B5EF4-FFF2-40B4-BE49-F238E27FC236}">
                <a16:creationId xmlns:a16="http://schemas.microsoft.com/office/drawing/2014/main" id="{3571D4A9-3C7D-EE40-9370-9BDECD887E18}"/>
              </a:ext>
            </a:extLst>
          </p:cNvPr>
          <p:cNvSpPr/>
          <p:nvPr/>
        </p:nvSpPr>
        <p:spPr>
          <a:xfrm>
            <a:off x="6081584" y="533400"/>
            <a:ext cx="1919416" cy="1202724"/>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HT DFT data</a:t>
            </a:r>
          </a:p>
        </p:txBody>
      </p:sp>
      <p:cxnSp>
        <p:nvCxnSpPr>
          <p:cNvPr id="7" name="Elbow Connector 6">
            <a:extLst>
              <a:ext uri="{FF2B5EF4-FFF2-40B4-BE49-F238E27FC236}">
                <a16:creationId xmlns:a16="http://schemas.microsoft.com/office/drawing/2014/main" id="{8FF2BCCE-43B1-054E-A52E-69A0E63DE3A2}"/>
              </a:ext>
            </a:extLst>
          </p:cNvPr>
          <p:cNvCxnSpPr/>
          <p:nvPr/>
        </p:nvCxnSpPr>
        <p:spPr>
          <a:xfrm rot="16200000" flipH="1">
            <a:off x="2183027" y="1960605"/>
            <a:ext cx="1334530" cy="902043"/>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 name="Elbow Connector 7">
            <a:extLst>
              <a:ext uri="{FF2B5EF4-FFF2-40B4-BE49-F238E27FC236}">
                <a16:creationId xmlns:a16="http://schemas.microsoft.com/office/drawing/2014/main" id="{6865EFB0-28BE-E445-AD8D-7998D9DB7EAB}"/>
              </a:ext>
            </a:extLst>
          </p:cNvPr>
          <p:cNvCxnSpPr/>
          <p:nvPr/>
        </p:nvCxnSpPr>
        <p:spPr>
          <a:xfrm rot="5400000" flipH="1" flipV="1">
            <a:off x="6042455" y="1954471"/>
            <a:ext cx="1334530" cy="902043"/>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B6D4AB-03D5-8247-BB7C-44467A4F8371}"/>
                  </a:ext>
                </a:extLst>
              </p:cNvPr>
              <p:cNvSpPr txBox="1"/>
              <p:nvPr/>
            </p:nvSpPr>
            <p:spPr>
              <a:xfrm>
                <a:off x="3135058" y="3025914"/>
                <a:ext cx="3286897" cy="707886"/>
              </a:xfrm>
              <a:prstGeom prst="rect">
                <a:avLst/>
              </a:prstGeom>
              <a:noFill/>
            </p:spPr>
            <p:txBody>
              <a:bodyPr wrap="square" rtlCol="0">
                <a:spAutoFit/>
              </a:bodyPr>
              <a:lstStyle/>
              <a:p>
                <a:pPr algn="ctr"/>
                <a:r>
                  <a:rPr lang="en-US" sz="2000" b="1" dirty="0"/>
                  <a:t>Thermoelectric metrics:</a:t>
                </a:r>
              </a:p>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𝝁</m:t>
                          </m:r>
                        </m:e>
                        <m:sub>
                          <m:r>
                            <a:rPr lang="en-US" sz="2000" b="1" i="1" smtClean="0">
                              <a:latin typeface="Cambria Math" panose="02040503050406030204" pitchFamily="18" charset="0"/>
                            </a:rPr>
                            <m:t>𝑾</m:t>
                          </m:r>
                        </m:sub>
                      </m:sSub>
                      <m:r>
                        <a:rPr lang="en-US" sz="2000" b="1" i="1" smtClean="0">
                          <a:latin typeface="Cambria Math" panose="02040503050406030204" pitchFamily="18" charset="0"/>
                        </a:rPr>
                        <m:t>, </m:t>
                      </m:r>
                      <m:r>
                        <a:rPr lang="en-US" sz="2000" b="1" i="1" smtClean="0">
                          <a:latin typeface="Cambria Math" panose="02040503050406030204" pitchFamily="18" charset="0"/>
                        </a:rPr>
                        <m:t>𝑩</m:t>
                      </m:r>
                    </m:oMath>
                  </m:oMathPara>
                </a14:m>
                <a:endParaRPr lang="en-US" sz="2000" b="1" dirty="0"/>
              </a:p>
            </p:txBody>
          </p:sp>
        </mc:Choice>
        <mc:Fallback xmlns="">
          <p:sp>
            <p:nvSpPr>
              <p:cNvPr id="9" name="TextBox 8">
                <a:extLst>
                  <a:ext uri="{FF2B5EF4-FFF2-40B4-BE49-F238E27FC236}">
                    <a16:creationId xmlns:a16="http://schemas.microsoft.com/office/drawing/2014/main" id="{F3B6D4AB-03D5-8247-BB7C-44467A4F8371}"/>
                  </a:ext>
                </a:extLst>
              </p:cNvPr>
              <p:cNvSpPr txBox="1">
                <a:spLocks noRot="1" noChangeAspect="1" noMove="1" noResize="1" noEditPoints="1" noAdjustHandles="1" noChangeArrowheads="1" noChangeShapeType="1" noTextEdit="1"/>
              </p:cNvSpPr>
              <p:nvPr/>
            </p:nvSpPr>
            <p:spPr>
              <a:xfrm>
                <a:off x="3135058" y="3025914"/>
                <a:ext cx="3286897" cy="707886"/>
              </a:xfrm>
              <a:prstGeom prst="rect">
                <a:avLst/>
              </a:prstGeom>
              <a:blipFill>
                <a:blip r:embed="rId4"/>
                <a:stretch>
                  <a:fillRect t="-3509" b="-350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57014F8-6A9A-3748-A204-6AD24068E38C}"/>
              </a:ext>
            </a:extLst>
          </p:cNvPr>
          <p:cNvSpPr txBox="1"/>
          <p:nvPr/>
        </p:nvSpPr>
        <p:spPr>
          <a:xfrm>
            <a:off x="2399270" y="2042295"/>
            <a:ext cx="1565189" cy="369332"/>
          </a:xfrm>
          <a:prstGeom prst="rect">
            <a:avLst/>
          </a:prstGeom>
          <a:noFill/>
        </p:spPr>
        <p:txBody>
          <a:bodyPr wrap="square" rtlCol="0">
            <a:spAutoFit/>
          </a:bodyPr>
          <a:lstStyle/>
          <a:p>
            <a:r>
              <a:rPr lang="en-US" dirty="0"/>
              <a:t>experimental</a:t>
            </a:r>
          </a:p>
        </p:txBody>
      </p:sp>
      <p:sp>
        <p:nvSpPr>
          <p:cNvPr id="11" name="TextBox 10">
            <a:extLst>
              <a:ext uri="{FF2B5EF4-FFF2-40B4-BE49-F238E27FC236}">
                <a16:creationId xmlns:a16="http://schemas.microsoft.com/office/drawing/2014/main" id="{C95E3A39-98AE-CB44-BD0D-6224FFB752EE}"/>
              </a:ext>
            </a:extLst>
          </p:cNvPr>
          <p:cNvSpPr txBox="1"/>
          <p:nvPr/>
        </p:nvSpPr>
        <p:spPr>
          <a:xfrm>
            <a:off x="5566720" y="2042295"/>
            <a:ext cx="1680517" cy="369332"/>
          </a:xfrm>
          <a:prstGeom prst="rect">
            <a:avLst/>
          </a:prstGeom>
          <a:noFill/>
        </p:spPr>
        <p:txBody>
          <a:bodyPr wrap="square" rtlCol="0">
            <a:spAutoFit/>
          </a:bodyPr>
          <a:lstStyle/>
          <a:p>
            <a:r>
              <a:rPr lang="en-US" dirty="0"/>
              <a:t>computational</a:t>
            </a:r>
          </a:p>
        </p:txBody>
      </p:sp>
    </p:spTree>
    <p:extLst>
      <p:ext uri="{BB962C8B-B14F-4D97-AF65-F5344CB8AC3E}">
        <p14:creationId xmlns:p14="http://schemas.microsoft.com/office/powerpoint/2010/main" val="185928300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76DECD-4A07-A049-BE0C-68CBB6CD11C8}"/>
              </a:ext>
            </a:extLst>
          </p:cNvPr>
          <p:cNvSpPr>
            <a:spLocks noGrp="1"/>
          </p:cNvSpPr>
          <p:nvPr>
            <p:ph type="sldNum" sz="quarter" idx="12"/>
          </p:nvPr>
        </p:nvSpPr>
        <p:spPr/>
        <p:txBody>
          <a:bodyPr/>
          <a:lstStyle/>
          <a:p>
            <a:fld id="{0624AEE6-E942-4F5C-A610-97CA4B6B6DBA}" type="slidenum">
              <a:rPr lang="en-US" smtClean="0"/>
              <a:pPr/>
              <a:t>28</a:t>
            </a:fld>
            <a:endParaRPr lang="en-US"/>
          </a:p>
        </p:txBody>
      </p:sp>
      <p:sp>
        <p:nvSpPr>
          <p:cNvPr id="3" name="Text Box 4">
            <a:extLst>
              <a:ext uri="{FF2B5EF4-FFF2-40B4-BE49-F238E27FC236}">
                <a16:creationId xmlns:a16="http://schemas.microsoft.com/office/drawing/2014/main" id="{67C770CC-BBC2-334A-9738-E293171E5E73}"/>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Assessment of a Thermoelectric Material</a:t>
            </a:r>
          </a:p>
        </p:txBody>
      </p:sp>
      <p:pic>
        <p:nvPicPr>
          <p:cNvPr id="5" name="Picture 4">
            <a:extLst>
              <a:ext uri="{FF2B5EF4-FFF2-40B4-BE49-F238E27FC236}">
                <a16:creationId xmlns:a16="http://schemas.microsoft.com/office/drawing/2014/main" id="{B17EA198-DD59-8545-AAB7-551438CAD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554" y="1354386"/>
            <a:ext cx="3364635" cy="346798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AC279D-1180-9E43-B901-FA681BD41D2A}"/>
                  </a:ext>
                </a:extLst>
              </p:cNvPr>
              <p:cNvSpPr txBox="1"/>
              <p:nvPr/>
            </p:nvSpPr>
            <p:spPr>
              <a:xfrm>
                <a:off x="319177" y="2523461"/>
                <a:ext cx="4557623" cy="2031325"/>
              </a:xfrm>
              <a:prstGeom prst="rect">
                <a:avLst/>
              </a:prstGeom>
              <a:noFill/>
            </p:spPr>
            <p:txBody>
              <a:bodyPr wrap="square" rtlCol="0">
                <a:spAutoFit/>
              </a:bodyPr>
              <a:lstStyle/>
              <a:p>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𝜇</m:t>
                        </m:r>
                      </m:e>
                      <m:sub>
                        <m:r>
                          <a:rPr lang="en-US" b="0" i="1" smtClean="0">
                            <a:solidFill>
                              <a:srgbClr val="FF0000"/>
                            </a:solidFill>
                            <a:latin typeface="Cambria Math" panose="02040503050406030204" pitchFamily="18" charset="0"/>
                          </a:rPr>
                          <m:t>𝑊</m:t>
                        </m:r>
                      </m:sub>
                    </m:sSub>
                    <m:r>
                      <a:rPr lang="en-US" b="0" i="1" smtClean="0">
                        <a:solidFill>
                          <a:srgbClr val="FF0000"/>
                        </a:solidFill>
                        <a:latin typeface="Cambria Math" panose="02040503050406030204" pitchFamily="18" charset="0"/>
                      </a:rPr>
                      <m:t>: </m:t>
                    </m:r>
                  </m:oMath>
                </a14:m>
                <a:r>
                  <a:rPr lang="en-US" dirty="0">
                    <a:solidFill>
                      <a:srgbClr val="FF0000"/>
                    </a:solidFill>
                  </a:rPr>
                  <a:t>Weighted Mobility</a:t>
                </a:r>
              </a:p>
              <a:p>
                <a:r>
                  <a:rPr lang="en-US" dirty="0">
                    <a:solidFill>
                      <a:srgbClr val="FF0000"/>
                    </a:solidFill>
                  </a:rPr>
                  <a:t>Combination of electronic structure descriptors that indicate how good of a power factor you can achieve</a:t>
                </a:r>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𝐿</m:t>
                        </m:r>
                      </m:sub>
                    </m:sSub>
                    <m:r>
                      <a:rPr lang="en-US" b="0" i="1" smtClean="0">
                        <a:latin typeface="Cambria Math" panose="02040503050406030204" pitchFamily="18" charset="0"/>
                      </a:rPr>
                      <m:t>: </m:t>
                    </m:r>
                  </m:oMath>
                </a14:m>
                <a:r>
                  <a:rPr lang="en-US" dirty="0"/>
                  <a:t>Lattice thermal conductivity</a:t>
                </a:r>
              </a:p>
              <a:p>
                <a:r>
                  <a:rPr lang="en-US" dirty="0"/>
                  <a:t>Heat carried by atomic vibrations in the lattice</a:t>
                </a:r>
                <a:endParaRPr lang="en-US" sz="1400" dirty="0"/>
              </a:p>
            </p:txBody>
          </p:sp>
        </mc:Choice>
        <mc:Fallback xmlns="">
          <p:sp>
            <p:nvSpPr>
              <p:cNvPr id="6" name="TextBox 5">
                <a:extLst>
                  <a:ext uri="{FF2B5EF4-FFF2-40B4-BE49-F238E27FC236}">
                    <a16:creationId xmlns:a16="http://schemas.microsoft.com/office/drawing/2014/main" id="{2EAC279D-1180-9E43-B901-FA681BD41D2A}"/>
                  </a:ext>
                </a:extLst>
              </p:cNvPr>
              <p:cNvSpPr txBox="1">
                <a:spLocks noRot="1" noChangeAspect="1" noMove="1" noResize="1" noEditPoints="1" noAdjustHandles="1" noChangeArrowheads="1" noChangeShapeType="1" noTextEdit="1"/>
              </p:cNvSpPr>
              <p:nvPr/>
            </p:nvSpPr>
            <p:spPr>
              <a:xfrm>
                <a:off x="319177" y="2523461"/>
                <a:ext cx="4557623" cy="2031325"/>
              </a:xfrm>
              <a:prstGeom prst="rect">
                <a:avLst/>
              </a:prstGeom>
              <a:blipFill>
                <a:blip r:embed="rId4"/>
                <a:stretch>
                  <a:fillRect l="-833" t="-1242" b="-3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410B48-6B42-DB43-ADA8-766977DCFFD2}"/>
                  </a:ext>
                </a:extLst>
              </p:cNvPr>
              <p:cNvSpPr txBox="1"/>
              <p:nvPr/>
            </p:nvSpPr>
            <p:spPr>
              <a:xfrm>
                <a:off x="1518896" y="1426255"/>
                <a:ext cx="2684115" cy="830997"/>
              </a:xfrm>
              <a:prstGeom prst="rect">
                <a:avLst/>
              </a:prstGeom>
              <a:noFill/>
            </p:spPr>
            <p:txBody>
              <a:bodyPr wrap="square" rtlCol="0">
                <a:spAutoFit/>
              </a:bodyPr>
              <a:lstStyle/>
              <a:p>
                <a:r>
                  <a:rPr lang="en-US" sz="2400" b="1" dirty="0"/>
                  <a:t>Quality factor: </a:t>
                </a:r>
              </a:p>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𝑩</m:t>
                      </m:r>
                      <m:r>
                        <a:rPr lang="en-US" sz="2400" b="1" i="1" smtClean="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𝝁</m:t>
                          </m:r>
                        </m:e>
                        <m:sub>
                          <m:r>
                            <a:rPr lang="en-US" sz="2400" b="1" i="1" smtClean="0">
                              <a:solidFill>
                                <a:srgbClr val="FF0000"/>
                              </a:solidFill>
                              <a:latin typeface="Cambria Math" panose="02040503050406030204" pitchFamily="18" charset="0"/>
                            </a:rPr>
                            <m:t>𝑾</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𝜿</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7" name="TextBox 6">
                <a:extLst>
                  <a:ext uri="{FF2B5EF4-FFF2-40B4-BE49-F238E27FC236}">
                    <a16:creationId xmlns:a16="http://schemas.microsoft.com/office/drawing/2014/main" id="{EA410B48-6B42-DB43-ADA8-766977DCFFD2}"/>
                  </a:ext>
                </a:extLst>
              </p:cNvPr>
              <p:cNvSpPr txBox="1">
                <a:spLocks noRot="1" noChangeAspect="1" noMove="1" noResize="1" noEditPoints="1" noAdjustHandles="1" noChangeArrowheads="1" noChangeShapeType="1" noTextEdit="1"/>
              </p:cNvSpPr>
              <p:nvPr/>
            </p:nvSpPr>
            <p:spPr>
              <a:xfrm>
                <a:off x="1518896" y="1426255"/>
                <a:ext cx="2684115" cy="830997"/>
              </a:xfrm>
              <a:prstGeom prst="rect">
                <a:avLst/>
              </a:prstGeom>
              <a:blipFill>
                <a:blip r:embed="rId5"/>
                <a:stretch>
                  <a:fillRect l="-4265" t="-447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F646B2-64A5-A14D-850B-3DD027D26490}"/>
                  </a:ext>
                </a:extLst>
              </p:cNvPr>
              <p:cNvSpPr txBox="1"/>
              <p:nvPr/>
            </p:nvSpPr>
            <p:spPr>
              <a:xfrm>
                <a:off x="5914871" y="5029200"/>
                <a:ext cx="2286000" cy="668581"/>
              </a:xfrm>
              <a:prstGeom prst="rect">
                <a:avLst/>
              </a:prstGeom>
              <a:noFill/>
              <a:ln>
                <a:solidFill>
                  <a:srgbClr val="002060"/>
                </a:solidFill>
              </a:ln>
            </p:spPr>
            <p:txBody>
              <a:bodyPr wrap="square" rtlCol="0">
                <a:spAutoFit/>
              </a:bodyPr>
              <a:lstStyle/>
              <a:p>
                <a:r>
                  <a:rPr lang="en-US" dirty="0"/>
                  <a:t>Doping level: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7CF646B2-64A5-A14D-850B-3DD027D26490}"/>
                  </a:ext>
                </a:extLst>
              </p:cNvPr>
              <p:cNvSpPr txBox="1">
                <a:spLocks noRot="1" noChangeAspect="1" noMove="1" noResize="1" noEditPoints="1" noAdjustHandles="1" noChangeArrowheads="1" noChangeShapeType="1" noTextEdit="1"/>
              </p:cNvSpPr>
              <p:nvPr/>
            </p:nvSpPr>
            <p:spPr>
              <a:xfrm>
                <a:off x="5914871" y="5029200"/>
                <a:ext cx="2286000" cy="668581"/>
              </a:xfrm>
              <a:prstGeom prst="rect">
                <a:avLst/>
              </a:prstGeom>
              <a:blipFill>
                <a:blip r:embed="rId6"/>
                <a:stretch>
                  <a:fillRect l="-2198" t="-3704" b="-1852"/>
                </a:stretch>
              </a:blipFill>
              <a:ln>
                <a:solidFill>
                  <a:srgbClr val="002060"/>
                </a:solidFill>
              </a:ln>
            </p:spPr>
            <p:txBody>
              <a:bodyPr/>
              <a:lstStyle/>
              <a:p>
                <a:r>
                  <a:rPr lang="en-US">
                    <a:noFill/>
                  </a:rPr>
                  <a:t> </a:t>
                </a:r>
              </a:p>
            </p:txBody>
          </p:sp>
        </mc:Fallback>
      </mc:AlternateContent>
      <p:sp>
        <p:nvSpPr>
          <p:cNvPr id="4" name="Oval 3">
            <a:extLst>
              <a:ext uri="{FF2B5EF4-FFF2-40B4-BE49-F238E27FC236}">
                <a16:creationId xmlns:a16="http://schemas.microsoft.com/office/drawing/2014/main" id="{E7FF458C-2C20-654F-9B2C-0E5FD36CDC5A}"/>
              </a:ext>
            </a:extLst>
          </p:cNvPr>
          <p:cNvSpPr/>
          <p:nvPr/>
        </p:nvSpPr>
        <p:spPr>
          <a:xfrm>
            <a:off x="6477000" y="1278186"/>
            <a:ext cx="914400" cy="7963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73657A-C46E-1E46-99AD-65CD54D36487}"/>
              </a:ext>
            </a:extLst>
          </p:cNvPr>
          <p:cNvSpPr txBox="1"/>
          <p:nvPr/>
        </p:nvSpPr>
        <p:spPr>
          <a:xfrm>
            <a:off x="5375554" y="6452729"/>
            <a:ext cx="3962400" cy="276999"/>
          </a:xfrm>
          <a:prstGeom prst="rect">
            <a:avLst/>
          </a:prstGeom>
          <a:noFill/>
        </p:spPr>
        <p:txBody>
          <a:bodyPr wrap="square" rtlCol="0">
            <a:spAutoFit/>
          </a:bodyPr>
          <a:lstStyle/>
          <a:p>
            <a:r>
              <a:rPr lang="en-US" sz="1200" dirty="0">
                <a:solidFill>
                  <a:schemeClr val="bg1">
                    <a:lumMod val="95000"/>
                  </a:schemeClr>
                </a:solidFill>
              </a:rPr>
              <a:t>Kang, S. and Snyder, G.J. arxiv:1710.06896 (2017) </a:t>
            </a:r>
          </a:p>
        </p:txBody>
      </p:sp>
    </p:spTree>
    <p:extLst>
      <p:ext uri="{BB962C8B-B14F-4D97-AF65-F5344CB8AC3E}">
        <p14:creationId xmlns:p14="http://schemas.microsoft.com/office/powerpoint/2010/main" val="54346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7F2627-6464-7D4D-8592-BA6C60C8F478}"/>
              </a:ext>
            </a:extLst>
          </p:cNvPr>
          <p:cNvSpPr>
            <a:spLocks noGrp="1"/>
          </p:cNvSpPr>
          <p:nvPr>
            <p:ph type="sldNum" sz="quarter" idx="12"/>
          </p:nvPr>
        </p:nvSpPr>
        <p:spPr/>
        <p:txBody>
          <a:bodyPr/>
          <a:lstStyle/>
          <a:p>
            <a:fld id="{0624AEE6-E942-4F5C-A610-97CA4B6B6DBA}" type="slidenum">
              <a:rPr lang="en-US" smtClean="0"/>
              <a:pPr/>
              <a:t>29</a:t>
            </a:fld>
            <a:endParaRPr lang="en-US"/>
          </a:p>
        </p:txBody>
      </p:sp>
      <p:sp>
        <p:nvSpPr>
          <p:cNvPr id="3" name="Text Box 4">
            <a:extLst>
              <a:ext uri="{FF2B5EF4-FFF2-40B4-BE49-F238E27FC236}">
                <a16:creationId xmlns:a16="http://schemas.microsoft.com/office/drawing/2014/main" id="{175C469A-2927-5D4A-9366-E36BE92A94B8}"/>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Experimental Pathway: Single Parabolic Band</a:t>
            </a:r>
          </a:p>
        </p:txBody>
      </p:sp>
      <p:pic>
        <p:nvPicPr>
          <p:cNvPr id="5" name="Picture 4" descr="A drawing of a face&#10;&#10;Description automatically generated">
            <a:extLst>
              <a:ext uri="{FF2B5EF4-FFF2-40B4-BE49-F238E27FC236}">
                <a16:creationId xmlns:a16="http://schemas.microsoft.com/office/drawing/2014/main" id="{B057C515-ECD9-2241-B88F-DD82382E9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80" y="1841500"/>
            <a:ext cx="3969320" cy="1816100"/>
          </a:xfrm>
          <a:prstGeom prst="rect">
            <a:avLst/>
          </a:prstGeom>
        </p:spPr>
      </p:pic>
      <p:pic>
        <p:nvPicPr>
          <p:cNvPr id="6" name="Picture 5" descr="A picture containing white, black, blue, holding&#10;&#10;Description automatically generated">
            <a:extLst>
              <a:ext uri="{FF2B5EF4-FFF2-40B4-BE49-F238E27FC236}">
                <a16:creationId xmlns:a16="http://schemas.microsoft.com/office/drawing/2014/main" id="{44788348-46D7-5445-8B15-E2F6749FE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28" y="691128"/>
            <a:ext cx="7864972" cy="90555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820F35-EECC-BC41-BCC1-65F9136FC3E5}"/>
                  </a:ext>
                </a:extLst>
              </p:cNvPr>
              <p:cNvSpPr txBox="1"/>
              <p:nvPr/>
            </p:nvSpPr>
            <p:spPr>
              <a:xfrm>
                <a:off x="838199" y="824247"/>
                <a:ext cx="7543801" cy="646331"/>
              </a:xfrm>
              <a:prstGeom prst="rect">
                <a:avLst/>
              </a:prstGeom>
              <a:solidFill>
                <a:schemeClr val="bg1">
                  <a:lumMod val="65000"/>
                  <a:alpha val="36000"/>
                </a:schemeClr>
              </a:solidFill>
            </p:spPr>
            <p:txBody>
              <a:bodyPr wrap="square" rtlCol="0">
                <a:spAutoFit/>
              </a:bodyPr>
              <a:lstStyle/>
              <a:p>
                <a:pPr algn="ctr"/>
                <a:r>
                  <a:rPr lang="en-US" b="1" dirty="0">
                    <a:solidFill>
                      <a:schemeClr val="bg1">
                        <a:lumMod val="95000"/>
                      </a:schemeClr>
                    </a:solidFill>
                  </a:rPr>
                  <a:t>StarryData2: Digitized plots from over 4,000 publications on thermoelectric materials, mainly of </a:t>
                </a:r>
                <a14:m>
                  <m:oMath xmlns:m="http://schemas.openxmlformats.org/officeDocument/2006/math">
                    <m:r>
                      <a:rPr lang="en-US" b="1" i="1" smtClean="0">
                        <a:solidFill>
                          <a:schemeClr val="bg1">
                            <a:lumMod val="95000"/>
                          </a:schemeClr>
                        </a:solidFill>
                        <a:latin typeface="Cambria Math" panose="02040503050406030204" pitchFamily="18" charset="0"/>
                      </a:rPr>
                      <m:t>𝑺</m:t>
                    </m:r>
                    <m:r>
                      <a:rPr lang="en-US" b="1" i="1" smtClean="0">
                        <a:solidFill>
                          <a:schemeClr val="bg1">
                            <a:lumMod val="95000"/>
                          </a:schemeClr>
                        </a:solidFill>
                        <a:latin typeface="Cambria Math" panose="02040503050406030204" pitchFamily="18" charset="0"/>
                      </a:rPr>
                      <m:t>, </m:t>
                    </m:r>
                    <m:r>
                      <a:rPr lang="en-US" b="1" i="1" smtClean="0">
                        <a:solidFill>
                          <a:schemeClr val="bg1">
                            <a:lumMod val="95000"/>
                          </a:schemeClr>
                        </a:solidFill>
                        <a:latin typeface="Cambria Math" panose="02040503050406030204" pitchFamily="18" charset="0"/>
                      </a:rPr>
                      <m:t>𝝈</m:t>
                    </m:r>
                    <m:r>
                      <a:rPr lang="en-US" b="1" i="1" smtClean="0">
                        <a:solidFill>
                          <a:schemeClr val="bg1">
                            <a:lumMod val="95000"/>
                          </a:schemeClr>
                        </a:solidFill>
                        <a:latin typeface="Cambria Math" panose="02040503050406030204" pitchFamily="18" charset="0"/>
                      </a:rPr>
                      <m:t>, </m:t>
                    </m:r>
                    <m:r>
                      <a:rPr lang="en-US" b="1" i="1" smtClean="0">
                        <a:solidFill>
                          <a:schemeClr val="bg1">
                            <a:lumMod val="95000"/>
                          </a:schemeClr>
                        </a:solidFill>
                        <a:latin typeface="Cambria Math" panose="02040503050406030204" pitchFamily="18" charset="0"/>
                      </a:rPr>
                      <m:t>𝜿</m:t>
                    </m:r>
                  </m:oMath>
                </a14:m>
                <a:r>
                  <a:rPr lang="en-US" b="1" dirty="0">
                    <a:solidFill>
                      <a:schemeClr val="bg1">
                        <a:lumMod val="95000"/>
                      </a:schemeClr>
                    </a:solidFill>
                  </a:rPr>
                  <a:t> vs. T</a:t>
                </a:r>
              </a:p>
            </p:txBody>
          </p:sp>
        </mc:Choice>
        <mc:Fallback xmlns="">
          <p:sp>
            <p:nvSpPr>
              <p:cNvPr id="7" name="TextBox 6">
                <a:extLst>
                  <a:ext uri="{FF2B5EF4-FFF2-40B4-BE49-F238E27FC236}">
                    <a16:creationId xmlns:a16="http://schemas.microsoft.com/office/drawing/2014/main" id="{07820F35-EECC-BC41-BCC1-65F9136FC3E5}"/>
                  </a:ext>
                </a:extLst>
              </p:cNvPr>
              <p:cNvSpPr txBox="1">
                <a:spLocks noRot="1" noChangeAspect="1" noMove="1" noResize="1" noEditPoints="1" noAdjustHandles="1" noChangeArrowheads="1" noChangeShapeType="1" noTextEdit="1"/>
              </p:cNvSpPr>
              <p:nvPr/>
            </p:nvSpPr>
            <p:spPr>
              <a:xfrm>
                <a:off x="838199" y="824247"/>
                <a:ext cx="7543801" cy="646331"/>
              </a:xfrm>
              <a:prstGeom prst="rect">
                <a:avLst/>
              </a:prstGeom>
              <a:blipFill>
                <a:blip r:embed="rId5"/>
                <a:stretch>
                  <a:fillRect t="-3846" b="-13462"/>
                </a:stretch>
              </a:blipFill>
            </p:spPr>
            <p:txBody>
              <a:bodyPr/>
              <a:lstStyle/>
              <a:p>
                <a:r>
                  <a:rPr lang="en-US">
                    <a:noFill/>
                  </a:rPr>
                  <a:t> </a:t>
                </a:r>
              </a:p>
            </p:txBody>
          </p:sp>
        </mc:Fallback>
      </mc:AlternateContent>
      <p:pic>
        <p:nvPicPr>
          <p:cNvPr id="11" name="Picture 10" descr="A close up of a piece of paper&#10;&#10;Description automatically generated">
            <a:extLst>
              <a:ext uri="{FF2B5EF4-FFF2-40B4-BE49-F238E27FC236}">
                <a16:creationId xmlns:a16="http://schemas.microsoft.com/office/drawing/2014/main" id="{D5FA603F-F96D-244C-93C0-93C9610AB7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5179" y="1828800"/>
            <a:ext cx="3203021" cy="3052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F87DC2-F2D0-3A44-97F5-CC40B510D0F0}"/>
                  </a:ext>
                </a:extLst>
              </p:cNvPr>
              <p:cNvSpPr txBox="1"/>
              <p:nvPr/>
            </p:nvSpPr>
            <p:spPr>
              <a:xfrm>
                <a:off x="6096000" y="5113011"/>
                <a:ext cx="1968552" cy="825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𝜎</m:t>
                              </m:r>
                            </m:num>
                            <m:den>
                              <m:sSub>
                                <m:sSubPr>
                                  <m:ctrlPr>
                                    <a:rPr lang="en-US" sz="2800" b="0" i="1" smtClean="0">
                                      <a:solidFill>
                                        <a:srgbClr val="6600FF"/>
                                      </a:solidFill>
                                      <a:latin typeface="Cambria Math" panose="02040503050406030204" pitchFamily="18" charset="0"/>
                                    </a:rPr>
                                  </m:ctrlPr>
                                </m:sSubPr>
                                <m:e>
                                  <m:r>
                                    <a:rPr lang="en-US" sz="2800" b="0" i="1" smtClean="0">
                                      <a:solidFill>
                                        <a:srgbClr val="6600FF"/>
                                      </a:solidFill>
                                      <a:latin typeface="Cambria Math" panose="02040503050406030204" pitchFamily="18" charset="0"/>
                                    </a:rPr>
                                    <m:t>𝜎</m:t>
                                  </m:r>
                                </m:e>
                                <m:sub>
                                  <m:r>
                                    <a:rPr lang="en-US" sz="2800" b="0" i="1" smtClean="0">
                                      <a:solidFill>
                                        <a:srgbClr val="6600FF"/>
                                      </a:solidFill>
                                      <a:latin typeface="Cambria Math" panose="02040503050406030204" pitchFamily="18" charset="0"/>
                                    </a:rPr>
                                    <m:t>𝐸</m:t>
                                  </m:r>
                                  <m:r>
                                    <a:rPr lang="en-US" sz="2800" b="0" i="1" smtClean="0">
                                      <a:solidFill>
                                        <a:srgbClr val="6600FF"/>
                                      </a:solidFill>
                                      <a:latin typeface="Cambria Math" panose="02040503050406030204" pitchFamily="18" charset="0"/>
                                    </a:rPr>
                                    <m:t>0</m:t>
                                  </m:r>
                                </m:sub>
                              </m:sSub>
                            </m:den>
                          </m:f>
                        </m:e>
                      </m:d>
                      <m:r>
                        <a:rPr lang="en-US" sz="2800" b="0" i="1" smtClean="0">
                          <a:latin typeface="Cambria Math" panose="02040503050406030204" pitchFamily="18" charset="0"/>
                        </a:rPr>
                        <m:t> </m:t>
                      </m:r>
                    </m:oMath>
                  </m:oMathPara>
                </a14:m>
                <a:endParaRPr lang="en-US" sz="2800" dirty="0"/>
              </a:p>
            </p:txBody>
          </p:sp>
        </mc:Choice>
        <mc:Fallback xmlns="">
          <p:sp>
            <p:nvSpPr>
              <p:cNvPr id="12" name="TextBox 11">
                <a:extLst>
                  <a:ext uri="{FF2B5EF4-FFF2-40B4-BE49-F238E27FC236}">
                    <a16:creationId xmlns:a16="http://schemas.microsoft.com/office/drawing/2014/main" id="{18F87DC2-F2D0-3A44-97F5-CC40B510D0F0}"/>
                  </a:ext>
                </a:extLst>
              </p:cNvPr>
              <p:cNvSpPr txBox="1">
                <a:spLocks noRot="1" noChangeAspect="1" noMove="1" noResize="1" noEditPoints="1" noAdjustHandles="1" noChangeArrowheads="1" noChangeShapeType="1" noTextEdit="1"/>
              </p:cNvSpPr>
              <p:nvPr/>
            </p:nvSpPr>
            <p:spPr>
              <a:xfrm>
                <a:off x="6096000" y="5113011"/>
                <a:ext cx="1968552" cy="825995"/>
              </a:xfrm>
              <a:prstGeom prst="rect">
                <a:avLst/>
              </a:prstGeom>
              <a:blipFill>
                <a:blip r:embed="rId7"/>
                <a:stretch>
                  <a:fillRect l="-3871" r="-6452"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81E4D7-5D75-7345-8651-77DE2AE6C197}"/>
                  </a:ext>
                </a:extLst>
              </p:cNvPr>
              <p:cNvSpPr txBox="1"/>
              <p:nvPr/>
            </p:nvSpPr>
            <p:spPr>
              <a:xfrm>
                <a:off x="1042407" y="4267200"/>
                <a:ext cx="5143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6600FF"/>
                              </a:solidFill>
                              <a:latin typeface="Cambria Math" panose="02040503050406030204" pitchFamily="18" charset="0"/>
                            </a:rPr>
                          </m:ctrlPr>
                        </m:sSubPr>
                        <m:e>
                          <m:r>
                            <a:rPr lang="en-US" sz="2400" b="0" i="1" smtClean="0">
                              <a:solidFill>
                                <a:srgbClr val="6600FF"/>
                              </a:solidFill>
                              <a:latin typeface="Cambria Math" panose="02040503050406030204" pitchFamily="18" charset="0"/>
                            </a:rPr>
                            <m:t>𝜎</m:t>
                          </m:r>
                        </m:e>
                        <m:sub>
                          <m:r>
                            <a:rPr lang="en-US" sz="2400" b="0" i="1" smtClean="0">
                              <a:solidFill>
                                <a:srgbClr val="6600FF"/>
                              </a:solidFill>
                              <a:latin typeface="Cambria Math" panose="02040503050406030204" pitchFamily="18" charset="0"/>
                            </a:rPr>
                            <m:t>𝐸</m:t>
                          </m:r>
                          <m:r>
                            <a:rPr lang="en-US" sz="2400" b="0" i="1" smtClean="0">
                              <a:solidFill>
                                <a:srgbClr val="6600FF"/>
                              </a:solidFill>
                              <a:latin typeface="Cambria Math" panose="02040503050406030204" pitchFamily="18" charset="0"/>
                            </a:rPr>
                            <m:t>0</m:t>
                          </m:r>
                        </m:sub>
                      </m:sSub>
                    </m:oMath>
                  </m:oMathPara>
                </a14:m>
                <a:endParaRPr lang="en-US" sz="2400" dirty="0"/>
              </a:p>
            </p:txBody>
          </p:sp>
        </mc:Choice>
        <mc:Fallback xmlns="">
          <p:sp>
            <p:nvSpPr>
              <p:cNvPr id="15" name="TextBox 14">
                <a:extLst>
                  <a:ext uri="{FF2B5EF4-FFF2-40B4-BE49-F238E27FC236}">
                    <a16:creationId xmlns:a16="http://schemas.microsoft.com/office/drawing/2014/main" id="{0F81E4D7-5D75-7345-8651-77DE2AE6C197}"/>
                  </a:ext>
                </a:extLst>
              </p:cNvPr>
              <p:cNvSpPr txBox="1">
                <a:spLocks noRot="1" noChangeAspect="1" noMove="1" noResize="1" noEditPoints="1" noAdjustHandles="1" noChangeArrowheads="1" noChangeShapeType="1" noTextEdit="1"/>
              </p:cNvSpPr>
              <p:nvPr/>
            </p:nvSpPr>
            <p:spPr>
              <a:xfrm>
                <a:off x="1042407" y="4267200"/>
                <a:ext cx="514308" cy="369332"/>
              </a:xfrm>
              <a:prstGeom prst="rect">
                <a:avLst/>
              </a:prstGeom>
              <a:blipFill>
                <a:blip r:embed="rId8"/>
                <a:stretch>
                  <a:fillRect l="-4762" r="-2381" b="-1379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F18120D-1FF8-9E49-AC2D-ECD4D95EFFF1}"/>
              </a:ext>
            </a:extLst>
          </p:cNvPr>
          <p:cNvCxnSpPr/>
          <p:nvPr/>
        </p:nvCxnSpPr>
        <p:spPr>
          <a:xfrm>
            <a:off x="1709116" y="4451866"/>
            <a:ext cx="1143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8CD08E0-C97E-8F47-9EA0-22EFBD0002F9}"/>
                  </a:ext>
                </a:extLst>
              </p:cNvPr>
              <p:cNvSpPr txBox="1"/>
              <p:nvPr/>
            </p:nvSpPr>
            <p:spPr>
              <a:xfrm>
                <a:off x="2136512" y="4523686"/>
                <a:ext cx="258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m:t>
                      </m:r>
                    </m:oMath>
                  </m:oMathPara>
                </a14:m>
                <a:endParaRPr lang="en-US" sz="2400" dirty="0"/>
              </a:p>
            </p:txBody>
          </p:sp>
        </mc:Choice>
        <mc:Fallback xmlns="">
          <p:sp>
            <p:nvSpPr>
              <p:cNvPr id="18" name="TextBox 17">
                <a:extLst>
                  <a:ext uri="{FF2B5EF4-FFF2-40B4-BE49-F238E27FC236}">
                    <a16:creationId xmlns:a16="http://schemas.microsoft.com/office/drawing/2014/main" id="{08CD08E0-C97E-8F47-9EA0-22EFBD0002F9}"/>
                  </a:ext>
                </a:extLst>
              </p:cNvPr>
              <p:cNvSpPr txBox="1">
                <a:spLocks noRot="1" noChangeAspect="1" noMove="1" noResize="1" noEditPoints="1" noAdjustHandles="1" noChangeArrowheads="1" noChangeShapeType="1" noTextEdit="1"/>
              </p:cNvSpPr>
              <p:nvPr/>
            </p:nvSpPr>
            <p:spPr>
              <a:xfrm>
                <a:off x="2136512" y="4523686"/>
                <a:ext cx="258404" cy="369332"/>
              </a:xfrm>
              <a:prstGeom prst="rect">
                <a:avLst/>
              </a:prstGeom>
              <a:blipFill>
                <a:blip r:embed="rId9"/>
                <a:stretch>
                  <a:fillRect l="-28571"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CF3D8FB-D311-5642-9AE5-2FC2D0F40592}"/>
                  </a:ext>
                </a:extLst>
              </p:cNvPr>
              <p:cNvSpPr txBox="1"/>
              <p:nvPr/>
            </p:nvSpPr>
            <p:spPr>
              <a:xfrm>
                <a:off x="3088950" y="4267200"/>
                <a:ext cx="473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𝜇</m:t>
                          </m:r>
                        </m:e>
                        <m:sub>
                          <m:r>
                            <a:rPr lang="en-US" sz="2400" b="0" i="1" smtClean="0">
                              <a:solidFill>
                                <a:srgbClr val="C00000"/>
                              </a:solidFill>
                              <a:latin typeface="Cambria Math" panose="02040503050406030204" pitchFamily="18" charset="0"/>
                            </a:rPr>
                            <m:t>𝑊</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BCF3D8FB-D311-5642-9AE5-2FC2D0F40592}"/>
                  </a:ext>
                </a:extLst>
              </p:cNvPr>
              <p:cNvSpPr txBox="1">
                <a:spLocks noRot="1" noChangeAspect="1" noMove="1" noResize="1" noEditPoints="1" noAdjustHandles="1" noChangeArrowheads="1" noChangeShapeType="1" noTextEdit="1"/>
              </p:cNvSpPr>
              <p:nvPr/>
            </p:nvSpPr>
            <p:spPr>
              <a:xfrm>
                <a:off x="3088950" y="4267200"/>
                <a:ext cx="473976" cy="369332"/>
              </a:xfrm>
              <a:prstGeom prst="rect">
                <a:avLst/>
              </a:prstGeom>
              <a:blipFill>
                <a:blip r:embed="rId10"/>
                <a:stretch>
                  <a:fillRect l="-12821" r="-2564"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FD956CC-0A0F-CD43-809C-4DCE48D049EF}"/>
                  </a:ext>
                </a:extLst>
              </p:cNvPr>
              <p:cNvSpPr txBox="1"/>
              <p:nvPr/>
            </p:nvSpPr>
            <p:spPr>
              <a:xfrm>
                <a:off x="1185413" y="5341342"/>
                <a:ext cx="2439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𝜅</m:t>
                      </m:r>
                    </m:oMath>
                  </m:oMathPara>
                </a14:m>
                <a:endParaRPr lang="en-US" sz="2400" dirty="0"/>
              </a:p>
            </p:txBody>
          </p:sp>
        </mc:Choice>
        <mc:Fallback xmlns="">
          <p:sp>
            <p:nvSpPr>
              <p:cNvPr id="20" name="TextBox 19">
                <a:extLst>
                  <a:ext uri="{FF2B5EF4-FFF2-40B4-BE49-F238E27FC236}">
                    <a16:creationId xmlns:a16="http://schemas.microsoft.com/office/drawing/2014/main" id="{5FD956CC-0A0F-CD43-809C-4DCE48D049EF}"/>
                  </a:ext>
                </a:extLst>
              </p:cNvPr>
              <p:cNvSpPr txBox="1">
                <a:spLocks noRot="1" noChangeAspect="1" noMove="1" noResize="1" noEditPoints="1" noAdjustHandles="1" noChangeArrowheads="1" noChangeShapeType="1" noTextEdit="1"/>
              </p:cNvSpPr>
              <p:nvPr/>
            </p:nvSpPr>
            <p:spPr>
              <a:xfrm>
                <a:off x="1185413" y="5341342"/>
                <a:ext cx="243913" cy="369332"/>
              </a:xfrm>
              <a:prstGeom prst="rect">
                <a:avLst/>
              </a:prstGeom>
              <a:blipFill>
                <a:blip r:embed="rId11"/>
                <a:stretch>
                  <a:fillRect l="-9524" r="-4762"/>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132A1D8D-8015-4045-A853-8F78C718E4D6}"/>
              </a:ext>
            </a:extLst>
          </p:cNvPr>
          <p:cNvCxnSpPr/>
          <p:nvPr/>
        </p:nvCxnSpPr>
        <p:spPr>
          <a:xfrm>
            <a:off x="1709116" y="5526008"/>
            <a:ext cx="1143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A76DFB4-049F-834A-ABEA-271353F05BFE}"/>
                  </a:ext>
                </a:extLst>
              </p:cNvPr>
              <p:cNvSpPr txBox="1"/>
              <p:nvPr/>
            </p:nvSpPr>
            <p:spPr>
              <a:xfrm>
                <a:off x="2042270" y="5569674"/>
                <a:ext cx="6062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𝜅</m:t>
                          </m:r>
                        </m:e>
                        <m:sub>
                          <m:r>
                            <a:rPr lang="en-US" sz="2400" b="0" i="1" smtClean="0">
                              <a:latin typeface="Cambria Math" panose="02040503050406030204" pitchFamily="18" charset="0"/>
                            </a:rPr>
                            <m:t>𝑒</m:t>
                          </m:r>
                        </m:sub>
                      </m:sSub>
                    </m:oMath>
                  </m:oMathPara>
                </a14:m>
                <a:endParaRPr lang="en-US" sz="2400" dirty="0"/>
              </a:p>
            </p:txBody>
          </p:sp>
        </mc:Choice>
        <mc:Fallback xmlns="">
          <p:sp>
            <p:nvSpPr>
              <p:cNvPr id="23" name="TextBox 22">
                <a:extLst>
                  <a:ext uri="{FF2B5EF4-FFF2-40B4-BE49-F238E27FC236}">
                    <a16:creationId xmlns:a16="http://schemas.microsoft.com/office/drawing/2014/main" id="{CA76DFB4-049F-834A-ABEA-271353F05BFE}"/>
                  </a:ext>
                </a:extLst>
              </p:cNvPr>
              <p:cNvSpPr txBox="1">
                <a:spLocks noRot="1" noChangeAspect="1" noMove="1" noResize="1" noEditPoints="1" noAdjustHandles="1" noChangeArrowheads="1" noChangeShapeType="1" noTextEdit="1"/>
              </p:cNvSpPr>
              <p:nvPr/>
            </p:nvSpPr>
            <p:spPr>
              <a:xfrm>
                <a:off x="2042270" y="5569674"/>
                <a:ext cx="606256" cy="369332"/>
              </a:xfrm>
              <a:prstGeom prst="rect">
                <a:avLst/>
              </a:prstGeom>
              <a:blipFill>
                <a:blip r:embed="rId12"/>
                <a:stretch>
                  <a:fillRect l="-204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F2EC32B-34E5-D244-A1E9-FAEF99473453}"/>
                  </a:ext>
                </a:extLst>
              </p:cNvPr>
              <p:cNvSpPr txBox="1"/>
              <p:nvPr/>
            </p:nvSpPr>
            <p:spPr>
              <a:xfrm>
                <a:off x="3108237" y="5353541"/>
                <a:ext cx="3778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24" name="TextBox 23">
                <a:extLst>
                  <a:ext uri="{FF2B5EF4-FFF2-40B4-BE49-F238E27FC236}">
                    <a16:creationId xmlns:a16="http://schemas.microsoft.com/office/drawing/2014/main" id="{0F2EC32B-34E5-D244-A1E9-FAEF99473453}"/>
                  </a:ext>
                </a:extLst>
              </p:cNvPr>
              <p:cNvSpPr txBox="1">
                <a:spLocks noRot="1" noChangeAspect="1" noMove="1" noResize="1" noEditPoints="1" noAdjustHandles="1" noChangeArrowheads="1" noChangeShapeType="1" noTextEdit="1"/>
              </p:cNvSpPr>
              <p:nvPr/>
            </p:nvSpPr>
            <p:spPr>
              <a:xfrm>
                <a:off x="3108237" y="5353541"/>
                <a:ext cx="377860" cy="369332"/>
              </a:xfrm>
              <a:prstGeom prst="rect">
                <a:avLst/>
              </a:prstGeom>
              <a:blipFill>
                <a:blip r:embed="rId13"/>
                <a:stretch>
                  <a:fillRect l="-10000" r="-6667" b="-13333"/>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821BD08D-5FBF-DD4A-A683-8000C319502E}"/>
              </a:ext>
            </a:extLst>
          </p:cNvPr>
          <p:cNvSpPr/>
          <p:nvPr/>
        </p:nvSpPr>
        <p:spPr>
          <a:xfrm>
            <a:off x="3715326" y="4523686"/>
            <a:ext cx="228600" cy="10459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2AB2CE71-52E1-A94C-B032-2879E53ED0B5}"/>
              </a:ext>
            </a:extLst>
          </p:cNvPr>
          <p:cNvSpPr txBox="1"/>
          <p:nvPr/>
        </p:nvSpPr>
        <p:spPr>
          <a:xfrm>
            <a:off x="4130052" y="4893565"/>
            <a:ext cx="166712" cy="369332"/>
          </a:xfrm>
          <a:prstGeom prst="rect">
            <a:avLst/>
          </a:prstGeom>
          <a:noFill/>
        </p:spPr>
        <p:txBody>
          <a:bodyPr wrap="none" lIns="0" tIns="0" rIns="0" bIns="0" rtlCol="0">
            <a:spAutoFit/>
          </a:bodyPr>
          <a:lstStyle/>
          <a:p>
            <a:r>
              <a:rPr lang="en-US" sz="2400" i="1" dirty="0">
                <a:solidFill>
                  <a:srgbClr val="C00000"/>
                </a:solidFill>
              </a:rPr>
              <a:t>B</a:t>
            </a:r>
          </a:p>
        </p:txBody>
      </p:sp>
      <p:sp>
        <p:nvSpPr>
          <p:cNvPr id="22" name="TextBox 21">
            <a:extLst>
              <a:ext uri="{FF2B5EF4-FFF2-40B4-BE49-F238E27FC236}">
                <a16:creationId xmlns:a16="http://schemas.microsoft.com/office/drawing/2014/main" id="{1CB12CE5-108F-6940-BCD2-4AE1D16A2EB7}"/>
              </a:ext>
            </a:extLst>
          </p:cNvPr>
          <p:cNvSpPr txBox="1"/>
          <p:nvPr/>
        </p:nvSpPr>
        <p:spPr>
          <a:xfrm>
            <a:off x="5334000" y="6452729"/>
            <a:ext cx="3962400" cy="276999"/>
          </a:xfrm>
          <a:prstGeom prst="rect">
            <a:avLst/>
          </a:prstGeom>
          <a:noFill/>
        </p:spPr>
        <p:txBody>
          <a:bodyPr wrap="square" rtlCol="0">
            <a:spAutoFit/>
          </a:bodyPr>
          <a:lstStyle/>
          <a:p>
            <a:r>
              <a:rPr lang="en-US" sz="1200" dirty="0">
                <a:solidFill>
                  <a:schemeClr val="bg1">
                    <a:lumMod val="95000"/>
                  </a:schemeClr>
                </a:solidFill>
              </a:rPr>
              <a:t>Kang, S. and Snyder, G.J. arxiv:1710.06896 (2017) </a:t>
            </a:r>
          </a:p>
        </p:txBody>
      </p:sp>
    </p:spTree>
    <p:extLst>
      <p:ext uri="{BB962C8B-B14F-4D97-AF65-F5344CB8AC3E}">
        <p14:creationId xmlns:p14="http://schemas.microsoft.com/office/powerpoint/2010/main" val="70555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BA23FE-07F5-C042-BADD-A5BA1EFCDB6D}"/>
              </a:ext>
            </a:extLst>
          </p:cNvPr>
          <p:cNvSpPr>
            <a:spLocks noGrp="1"/>
          </p:cNvSpPr>
          <p:nvPr>
            <p:ph type="sldNum" sz="quarter" idx="12"/>
          </p:nvPr>
        </p:nvSpPr>
        <p:spPr/>
        <p:txBody>
          <a:bodyPr/>
          <a:lstStyle/>
          <a:p>
            <a:fld id="{0624AEE6-E942-4F5C-A610-97CA4B6B6DBA}" type="slidenum">
              <a:rPr lang="en-US" smtClean="0"/>
              <a:pPr/>
              <a:t>3</a:t>
            </a:fld>
            <a:endParaRPr lang="en-US" dirty="0"/>
          </a:p>
        </p:txBody>
      </p:sp>
      <p:sp>
        <p:nvSpPr>
          <p:cNvPr id="3" name="Text Box 4">
            <a:extLst>
              <a:ext uri="{FF2B5EF4-FFF2-40B4-BE49-F238E27FC236}">
                <a16:creationId xmlns:a16="http://schemas.microsoft.com/office/drawing/2014/main" id="{0C320365-8C4C-B148-A152-298DA1F5F8EA}"/>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Primary Tool: Analytic Theory</a:t>
            </a:r>
          </a:p>
        </p:txBody>
      </p:sp>
      <p:sp>
        <p:nvSpPr>
          <p:cNvPr id="4" name="TextBox 3">
            <a:extLst>
              <a:ext uri="{FF2B5EF4-FFF2-40B4-BE49-F238E27FC236}">
                <a16:creationId xmlns:a16="http://schemas.microsoft.com/office/drawing/2014/main" id="{BF9C31E4-4B02-BD46-AE26-9B5A638FDF90}"/>
              </a:ext>
            </a:extLst>
          </p:cNvPr>
          <p:cNvSpPr txBox="1"/>
          <p:nvPr/>
        </p:nvSpPr>
        <p:spPr>
          <a:xfrm>
            <a:off x="304800" y="914400"/>
            <a:ext cx="4648200" cy="6740307"/>
          </a:xfrm>
          <a:prstGeom prst="rect">
            <a:avLst/>
          </a:prstGeom>
          <a:noFill/>
        </p:spPr>
        <p:txBody>
          <a:bodyPr wrap="square" rtlCol="0">
            <a:spAutoFit/>
          </a:bodyPr>
          <a:lstStyle/>
          <a:p>
            <a:r>
              <a:rPr lang="en-US" sz="2400" b="1" i="1" dirty="0"/>
              <a:t>Why?</a:t>
            </a:r>
          </a:p>
          <a:p>
            <a:pPr marL="285750" indent="-285750">
              <a:buFont typeface="Arial" panose="020B0604020202020204" pitchFamily="34" charset="0"/>
              <a:buChar char="•"/>
            </a:pPr>
            <a:r>
              <a:rPr lang="en-US" sz="2400" dirty="0"/>
              <a:t>Reveal general, underlying physics</a:t>
            </a:r>
          </a:p>
          <a:p>
            <a:endParaRPr lang="en-US" sz="2400" dirty="0"/>
          </a:p>
          <a:p>
            <a:endParaRPr lang="en-US" sz="2400" dirty="0"/>
          </a:p>
          <a:p>
            <a:pPr marL="285750" indent="-285750">
              <a:buFont typeface="Arial" panose="020B0604020202020204" pitchFamily="34" charset="0"/>
              <a:buChar char="•"/>
            </a:pPr>
            <a:r>
              <a:rPr lang="en-US" sz="2400" dirty="0"/>
              <a:t>Routine modelling of experimental data</a:t>
            </a:r>
          </a:p>
          <a:p>
            <a:pPr marL="285750" indent="-285750">
              <a:buFont typeface="Arial" panose="020B0604020202020204" pitchFamily="34" charset="0"/>
              <a:buChar char="•"/>
            </a:pPr>
            <a:endParaRPr lang="en-US" sz="2400" dirty="0"/>
          </a:p>
          <a:p>
            <a:endParaRPr lang="en-US" sz="2400" dirty="0"/>
          </a:p>
          <a:p>
            <a:endParaRPr lang="en-US" sz="2400" dirty="0"/>
          </a:p>
          <a:p>
            <a:pPr marL="285750" indent="-285750">
              <a:buFont typeface="Arial" panose="020B0604020202020204" pitchFamily="34" charset="0"/>
              <a:buChar char="•"/>
            </a:pPr>
            <a:r>
              <a:rPr lang="en-US" sz="2400" dirty="0"/>
              <a:t>Appropriate for study of long-ranged strain fields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sz="2400" dirty="0"/>
          </a:p>
        </p:txBody>
      </p:sp>
      <p:pic>
        <p:nvPicPr>
          <p:cNvPr id="1026" name="Picture 2">
            <a:extLst>
              <a:ext uri="{FF2B5EF4-FFF2-40B4-BE49-F238E27FC236}">
                <a16:creationId xmlns:a16="http://schemas.microsoft.com/office/drawing/2014/main" id="{2B26914A-10EB-4241-A484-3236C89ABD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2" t="-6781" r="-2762" b="55191"/>
          <a:stretch/>
        </p:blipFill>
        <p:spPr bwMode="auto">
          <a:xfrm>
            <a:off x="4932695" y="4495800"/>
            <a:ext cx="4135105" cy="17678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map&#10;&#10;Description automatically generated">
            <a:extLst>
              <a:ext uri="{FF2B5EF4-FFF2-40B4-BE49-F238E27FC236}">
                <a16:creationId xmlns:a16="http://schemas.microsoft.com/office/drawing/2014/main" id="{3173BFBE-E82C-AF4E-B11A-C5336B705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458" y="2316169"/>
            <a:ext cx="2879342" cy="2179631"/>
          </a:xfrm>
          <a:prstGeom prst="rect">
            <a:avLst/>
          </a:prstGeom>
        </p:spPr>
      </p:pic>
      <p:pic>
        <p:nvPicPr>
          <p:cNvPr id="7" name="Picture 6" descr="A close up of a map&#10;&#10;Description automatically generated">
            <a:extLst>
              <a:ext uri="{FF2B5EF4-FFF2-40B4-BE49-F238E27FC236}">
                <a16:creationId xmlns:a16="http://schemas.microsoft.com/office/drawing/2014/main" id="{AF417779-7717-C643-A355-DDE4863EF24F}"/>
              </a:ext>
            </a:extLst>
          </p:cNvPr>
          <p:cNvPicPr>
            <a:picLocks noChangeAspect="1"/>
          </p:cNvPicPr>
          <p:nvPr/>
        </p:nvPicPr>
        <p:blipFill rotWithShape="1">
          <a:blip r:embed="rId5">
            <a:extLst>
              <a:ext uri="{28A0092B-C50C-407E-A947-70E740481C1C}">
                <a14:useLocalDpi xmlns:a14="http://schemas.microsoft.com/office/drawing/2010/main" val="0"/>
              </a:ext>
            </a:extLst>
          </a:blip>
          <a:srcRect b="46667"/>
          <a:stretch/>
        </p:blipFill>
        <p:spPr>
          <a:xfrm>
            <a:off x="4570686" y="367979"/>
            <a:ext cx="2211114" cy="1828800"/>
          </a:xfrm>
          <a:prstGeom prst="rect">
            <a:avLst/>
          </a:prstGeom>
        </p:spPr>
      </p:pic>
      <p:pic>
        <p:nvPicPr>
          <p:cNvPr id="9" name="Picture 8" descr="A close up of a map&#10;&#10;Description automatically generated">
            <a:extLst>
              <a:ext uri="{FF2B5EF4-FFF2-40B4-BE49-F238E27FC236}">
                <a16:creationId xmlns:a16="http://schemas.microsoft.com/office/drawing/2014/main" id="{2C9E5462-75CB-E14C-94F1-E890A6A821BD}"/>
              </a:ext>
            </a:extLst>
          </p:cNvPr>
          <p:cNvPicPr>
            <a:picLocks noChangeAspect="1"/>
          </p:cNvPicPr>
          <p:nvPr/>
        </p:nvPicPr>
        <p:blipFill rotWithShape="1">
          <a:blip r:embed="rId5">
            <a:extLst>
              <a:ext uri="{28A0092B-C50C-407E-A947-70E740481C1C}">
                <a14:useLocalDpi xmlns:a14="http://schemas.microsoft.com/office/drawing/2010/main" val="0"/>
              </a:ext>
            </a:extLst>
          </a:blip>
          <a:srcRect t="53333" r="3899"/>
          <a:stretch/>
        </p:blipFill>
        <p:spPr>
          <a:xfrm>
            <a:off x="6777397" y="475797"/>
            <a:ext cx="2347553" cy="1767875"/>
          </a:xfrm>
          <a:prstGeom prst="rect">
            <a:avLst/>
          </a:prstGeom>
        </p:spPr>
      </p:pic>
      <p:sp>
        <p:nvSpPr>
          <p:cNvPr id="10" name="TextBox 9">
            <a:extLst>
              <a:ext uri="{FF2B5EF4-FFF2-40B4-BE49-F238E27FC236}">
                <a16:creationId xmlns:a16="http://schemas.microsoft.com/office/drawing/2014/main" id="{5EF128B5-5B55-BB4A-9D20-F49BAA38875A}"/>
              </a:ext>
            </a:extLst>
          </p:cNvPr>
          <p:cNvSpPr txBox="1"/>
          <p:nvPr/>
        </p:nvSpPr>
        <p:spPr>
          <a:xfrm>
            <a:off x="4807226" y="6408667"/>
            <a:ext cx="4117805" cy="307777"/>
          </a:xfrm>
          <a:prstGeom prst="rect">
            <a:avLst/>
          </a:prstGeom>
          <a:noFill/>
        </p:spPr>
        <p:txBody>
          <a:bodyPr wrap="square" rtlCol="0">
            <a:spAutoFit/>
          </a:bodyPr>
          <a:lstStyle/>
          <a:p>
            <a:r>
              <a:rPr lang="en-US" sz="1400" dirty="0" err="1">
                <a:solidFill>
                  <a:schemeClr val="bg1">
                    <a:lumMod val="75000"/>
                  </a:schemeClr>
                </a:solidFill>
              </a:rPr>
              <a:t>Toberer</a:t>
            </a:r>
            <a:r>
              <a:rPr lang="en-US" sz="1400" dirty="0">
                <a:solidFill>
                  <a:schemeClr val="bg1">
                    <a:lumMod val="75000"/>
                  </a:schemeClr>
                </a:solidFill>
              </a:rPr>
              <a:t>, E. ﻿J. Mater. Chem., </a:t>
            </a:r>
            <a:r>
              <a:rPr lang="en-US" sz="1400" b="1" dirty="0">
                <a:solidFill>
                  <a:schemeClr val="bg1">
                    <a:lumMod val="75000"/>
                  </a:schemeClr>
                </a:solidFill>
              </a:rPr>
              <a:t>21</a:t>
            </a:r>
            <a:r>
              <a:rPr lang="en-US" sz="1400" dirty="0">
                <a:solidFill>
                  <a:schemeClr val="bg1">
                    <a:lumMod val="75000"/>
                  </a:schemeClr>
                </a:solidFill>
              </a:rPr>
              <a:t>, 15843 (2001).</a:t>
            </a:r>
          </a:p>
        </p:txBody>
      </p:sp>
    </p:spTree>
    <p:extLst>
      <p:ext uri="{BB962C8B-B14F-4D97-AF65-F5344CB8AC3E}">
        <p14:creationId xmlns:p14="http://schemas.microsoft.com/office/powerpoint/2010/main" val="164867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943233-9C47-924C-BD62-8B1D5C9F8353}"/>
              </a:ext>
            </a:extLst>
          </p:cNvPr>
          <p:cNvSpPr>
            <a:spLocks noGrp="1"/>
          </p:cNvSpPr>
          <p:nvPr>
            <p:ph type="sldNum" sz="quarter" idx="12"/>
          </p:nvPr>
        </p:nvSpPr>
        <p:spPr/>
        <p:txBody>
          <a:bodyPr/>
          <a:lstStyle/>
          <a:p>
            <a:fld id="{0624AEE6-E942-4F5C-A610-97CA4B6B6DBA}" type="slidenum">
              <a:rPr lang="en-US" smtClean="0"/>
              <a:pPr/>
              <a:t>30</a:t>
            </a:fld>
            <a:endParaRPr lang="en-US"/>
          </a:p>
        </p:txBody>
      </p:sp>
      <p:sp>
        <p:nvSpPr>
          <p:cNvPr id="3" name="Text Box 4">
            <a:extLst>
              <a:ext uri="{FF2B5EF4-FFF2-40B4-BE49-F238E27FC236}">
                <a16:creationId xmlns:a16="http://schemas.microsoft.com/office/drawing/2014/main" id="{C4957291-E9FA-374D-9AA6-4FA72B244D94}"/>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Computational Pathway: </a:t>
            </a:r>
            <a:r>
              <a:rPr lang="en-US" altLang="en-US" sz="3200" dirty="0" err="1">
                <a:solidFill>
                  <a:srgbClr val="000000"/>
                </a:solidFill>
              </a:rPr>
              <a:t>BoltzTraP</a:t>
            </a:r>
            <a:r>
              <a:rPr lang="en-US" altLang="en-US" sz="3200" dirty="0">
                <a:solidFill>
                  <a:srgbClr val="000000"/>
                </a:solidFill>
              </a:rPr>
              <a:t> Effective Mass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96D49B-ADAA-0A43-B26E-F88CB3BB5693}"/>
                  </a:ext>
                </a:extLst>
              </p:cNvPr>
              <p:cNvSpPr txBox="1"/>
              <p:nvPr/>
            </p:nvSpPr>
            <p:spPr>
              <a:xfrm>
                <a:off x="95249" y="693003"/>
                <a:ext cx="9012655" cy="830997"/>
              </a:xfrm>
              <a:prstGeom prst="rect">
                <a:avLst/>
              </a:prstGeom>
              <a:noFill/>
            </p:spPr>
            <p:txBody>
              <a:bodyPr wrap="square" rtlCol="0">
                <a:spAutoFit/>
              </a:bodyPr>
              <a:lstStyle/>
              <a:p>
                <a:r>
                  <a:rPr lang="en-US" sz="2400" b="1" dirty="0"/>
                  <a:t>Pros: Need not make the approximation of a single, parabolic band</a:t>
                </a:r>
              </a:p>
              <a:p>
                <a:r>
                  <a:rPr lang="en-US" sz="2400" b="1" dirty="0"/>
                  <a:t>Cons: Relaxation time (</a:t>
                </a:r>
                <a14:m>
                  <m:oMath xmlns:m="http://schemas.openxmlformats.org/officeDocument/2006/math">
                    <m:r>
                      <a:rPr lang="en-US" sz="2400" b="1" i="1" smtClean="0">
                        <a:latin typeface="Cambria Math" panose="02040503050406030204" pitchFamily="18" charset="0"/>
                      </a:rPr>
                      <m:t>𝝉</m:t>
                    </m:r>
                  </m:oMath>
                </a14:m>
                <a:r>
                  <a:rPr lang="en-US" sz="2400" b="1" dirty="0"/>
                  <a:t>) is not easily accessible</a:t>
                </a:r>
              </a:p>
            </p:txBody>
          </p:sp>
        </mc:Choice>
        <mc:Fallback xmlns="">
          <p:sp>
            <p:nvSpPr>
              <p:cNvPr id="5" name="TextBox 4">
                <a:extLst>
                  <a:ext uri="{FF2B5EF4-FFF2-40B4-BE49-F238E27FC236}">
                    <a16:creationId xmlns:a16="http://schemas.microsoft.com/office/drawing/2014/main" id="{B696D49B-ADAA-0A43-B26E-F88CB3BB5693}"/>
                  </a:ext>
                </a:extLst>
              </p:cNvPr>
              <p:cNvSpPr txBox="1">
                <a:spLocks noRot="1" noChangeAspect="1" noMove="1" noResize="1" noEditPoints="1" noAdjustHandles="1" noChangeArrowheads="1" noChangeShapeType="1" noTextEdit="1"/>
              </p:cNvSpPr>
              <p:nvPr/>
            </p:nvSpPr>
            <p:spPr>
              <a:xfrm>
                <a:off x="95249" y="693003"/>
                <a:ext cx="9012655" cy="830997"/>
              </a:xfrm>
              <a:prstGeom prst="rect">
                <a:avLst/>
              </a:prstGeom>
              <a:blipFill>
                <a:blip r:embed="rId3"/>
                <a:stretch>
                  <a:fillRect l="-844" t="-6061" b="-1515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B066984-8C14-3540-BDF2-37F9C0636659}"/>
              </a:ext>
            </a:extLst>
          </p:cNvPr>
          <p:cNvPicPr>
            <a:picLocks noChangeAspect="1"/>
          </p:cNvPicPr>
          <p:nvPr/>
        </p:nvPicPr>
        <p:blipFill>
          <a:blip r:embed="rId4"/>
          <a:stretch>
            <a:fillRect/>
          </a:stretch>
        </p:blipFill>
        <p:spPr>
          <a:xfrm>
            <a:off x="228600" y="1600200"/>
            <a:ext cx="2431580" cy="2228948"/>
          </a:xfrm>
          <a:prstGeom prst="rect">
            <a:avLst/>
          </a:prstGeom>
        </p:spPr>
      </p:pic>
      <p:cxnSp>
        <p:nvCxnSpPr>
          <p:cNvPr id="12" name="Straight Arrow Connector 11">
            <a:extLst>
              <a:ext uri="{FF2B5EF4-FFF2-40B4-BE49-F238E27FC236}">
                <a16:creationId xmlns:a16="http://schemas.microsoft.com/office/drawing/2014/main" id="{AEEA13E1-E18B-3E4E-ACC3-1ED88A68281B}"/>
              </a:ext>
            </a:extLst>
          </p:cNvPr>
          <p:cNvCxnSpPr>
            <a:cxnSpLocks/>
          </p:cNvCxnSpPr>
          <p:nvPr/>
        </p:nvCxnSpPr>
        <p:spPr>
          <a:xfrm>
            <a:off x="2743200" y="2609616"/>
            <a:ext cx="685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A4B01BB-EB30-EF40-A957-3BC9BE374F8A}"/>
              </a:ext>
            </a:extLst>
          </p:cNvPr>
          <p:cNvSpPr txBox="1"/>
          <p:nvPr/>
        </p:nvSpPr>
        <p:spPr>
          <a:xfrm>
            <a:off x="3581400" y="1676400"/>
            <a:ext cx="1905002" cy="1200329"/>
          </a:xfrm>
          <a:prstGeom prst="rect">
            <a:avLst/>
          </a:prstGeom>
          <a:noFill/>
          <a:ln w="25400">
            <a:solidFill>
              <a:srgbClr val="002060"/>
            </a:solidFill>
          </a:ln>
        </p:spPr>
        <p:txBody>
          <a:bodyPr wrap="square" rtlCol="0">
            <a:spAutoFit/>
          </a:bodyPr>
          <a:lstStyle/>
          <a:p>
            <a:pPr algn="ctr"/>
            <a:r>
              <a:rPr lang="en-US" b="1" dirty="0" err="1"/>
              <a:t>BoltzTraP</a:t>
            </a:r>
            <a:r>
              <a:rPr lang="en-US" b="1" dirty="0"/>
              <a:t>: interpolate bands to calculate gradients/slopes</a:t>
            </a:r>
          </a:p>
        </p:txBody>
      </p:sp>
      <p:cxnSp>
        <p:nvCxnSpPr>
          <p:cNvPr id="15" name="Straight Arrow Connector 14">
            <a:extLst>
              <a:ext uri="{FF2B5EF4-FFF2-40B4-BE49-F238E27FC236}">
                <a16:creationId xmlns:a16="http://schemas.microsoft.com/office/drawing/2014/main" id="{2411DC17-DFBF-5D42-BFC8-2F6FE228B6AF}"/>
              </a:ext>
            </a:extLst>
          </p:cNvPr>
          <p:cNvCxnSpPr>
            <a:cxnSpLocks/>
          </p:cNvCxnSpPr>
          <p:nvPr/>
        </p:nvCxnSpPr>
        <p:spPr>
          <a:xfrm>
            <a:off x="5638800" y="2609616"/>
            <a:ext cx="685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696C08E-3BF6-8548-9189-5BF5AACBEA31}"/>
                  </a:ext>
                </a:extLst>
              </p:cNvPr>
              <p:cNvSpPr txBox="1"/>
              <p:nvPr/>
            </p:nvSpPr>
            <p:spPr>
              <a:xfrm>
                <a:off x="6391836" y="2068805"/>
                <a:ext cx="2523563" cy="1893595"/>
              </a:xfrm>
              <a:prstGeom prst="rect">
                <a:avLst/>
              </a:prstGeom>
              <a:noFill/>
              <a:ln w="25400">
                <a:solidFill>
                  <a:srgbClr val="002060"/>
                </a:solidFill>
              </a:ln>
            </p:spPr>
            <p:txBody>
              <a:bodyPr wrap="square" rtlCol="0">
                <a:spAutoFit/>
              </a:bodyPr>
              <a:lstStyle/>
              <a:p>
                <a:pPr algn="ctr"/>
                <a14:m>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𝝉</m:t>
                    </m:r>
                    <m:r>
                      <a:rPr lang="en-US" b="1" i="1" smtClean="0">
                        <a:latin typeface="Cambria Math" panose="02040503050406030204" pitchFamily="18" charset="0"/>
                      </a:rPr>
                      <m:t>, </m:t>
                    </m:r>
                    <m:r>
                      <a:rPr lang="en-US" b="1" i="1" smtClean="0">
                        <a:latin typeface="Cambria Math" panose="02040503050406030204" pitchFamily="18" charset="0"/>
                      </a:rPr>
                      <m:t>𝑻</m:t>
                    </m:r>
                    <m:r>
                      <a:rPr lang="en-US" b="1" i="1" smtClean="0">
                        <a:latin typeface="Cambria Math" panose="02040503050406030204" pitchFamily="18" charset="0"/>
                      </a:rPr>
                      <m:t>)</m:t>
                    </m:r>
                  </m:oMath>
                </a14:m>
                <a:r>
                  <a:rPr lang="en-US" b="1" dirty="0"/>
                  <a:t> and </a:t>
                </a:r>
                <a14:m>
                  <m:oMath xmlns:m="http://schemas.openxmlformats.org/officeDocument/2006/math">
                    <m:r>
                      <a:rPr lang="en-US" b="1" i="1" smtClean="0">
                        <a:latin typeface="Cambria Math" panose="02040503050406030204" pitchFamily="18" charset="0"/>
                      </a:rPr>
                      <m:t>𝝈</m:t>
                    </m:r>
                    <m:d>
                      <m:dPr>
                        <m:ctrlPr>
                          <a:rPr lang="en-US" b="1" i="1" smtClean="0">
                            <a:latin typeface="Cambria Math" panose="02040503050406030204" pitchFamily="18" charset="0"/>
                          </a:rPr>
                        </m:ctrlPr>
                      </m:dPr>
                      <m:e>
                        <m:r>
                          <a:rPr lang="en-US" b="1" i="1" smtClean="0">
                            <a:latin typeface="Cambria Math" panose="02040503050406030204" pitchFamily="18" charset="0"/>
                          </a:rPr>
                          <m:t>𝜼</m:t>
                        </m:r>
                        <m:r>
                          <a:rPr lang="en-US" b="1" i="1" smtClean="0">
                            <a:latin typeface="Cambria Math" panose="02040503050406030204" pitchFamily="18" charset="0"/>
                          </a:rPr>
                          <m:t>, </m:t>
                        </m:r>
                        <m:r>
                          <a:rPr lang="en-US" b="1" i="1" smtClean="0">
                            <a:latin typeface="Cambria Math" panose="02040503050406030204" pitchFamily="18" charset="0"/>
                          </a:rPr>
                          <m:t>𝝉</m:t>
                        </m:r>
                        <m:r>
                          <a:rPr lang="en-US" b="1" i="1" smtClean="0">
                            <a:latin typeface="Cambria Math" panose="02040503050406030204" pitchFamily="18" charset="0"/>
                          </a:rPr>
                          <m:t>, </m:t>
                        </m:r>
                        <m:r>
                          <a:rPr lang="en-US" b="1" i="1" smtClean="0">
                            <a:latin typeface="Cambria Math" panose="02040503050406030204" pitchFamily="18" charset="0"/>
                          </a:rPr>
                          <m:t>𝑻</m:t>
                        </m:r>
                      </m:e>
                    </m:d>
                  </m:oMath>
                </a14:m>
                <a:endParaRPr lang="en-US" b="1" dirty="0"/>
              </a:p>
              <a:p>
                <a:pPr algn="ctr"/>
                <a:endParaRPr lang="en-US" b="1" dirty="0"/>
              </a:p>
              <a:p>
                <a:pPr algn="ctr"/>
                <a14:m>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𝒎</m:t>
                        </m:r>
                      </m:e>
                      <m:sub>
                        <m:r>
                          <a:rPr lang="en-US" sz="2400" b="1" i="1" smtClean="0">
                            <a:latin typeface="Cambria Math" panose="02040503050406030204" pitchFamily="18" charset="0"/>
                          </a:rPr>
                          <m:t>𝑺</m:t>
                        </m:r>
                      </m:sub>
                      <m:sup>
                        <m:r>
                          <a:rPr lang="en-US" sz="2400" b="1" i="1" smtClean="0">
                            <a:latin typeface="Cambria Math" panose="02040503050406030204" pitchFamily="18" charset="0"/>
                          </a:rPr>
                          <m:t>∗</m:t>
                        </m:r>
                      </m:sup>
                    </m:sSubSup>
                    <m:r>
                      <a:rPr lang="en-US" sz="2400" b="1" i="0" smtClean="0">
                        <a:latin typeface="Cambria Math" panose="02040503050406030204" pitchFamily="18" charset="0"/>
                      </a:rPr>
                      <m:t>, </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𝒎</m:t>
                        </m:r>
                      </m:e>
                      <m:sub>
                        <m:r>
                          <a:rPr lang="en-US" sz="2400" b="1" i="1" smtClean="0">
                            <a:latin typeface="Cambria Math" panose="02040503050406030204" pitchFamily="18" charset="0"/>
                          </a:rPr>
                          <m:t>𝒄</m:t>
                        </m:r>
                      </m:sub>
                      <m:sup>
                        <m:r>
                          <a:rPr lang="en-US" sz="2400" b="1" i="1" smtClean="0">
                            <a:latin typeface="Cambria Math" panose="02040503050406030204" pitchFamily="18" charset="0"/>
                          </a:rPr>
                          <m:t>∗</m:t>
                        </m:r>
                      </m:sup>
                    </m:sSubSup>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𝒏</m:t>
                        </m:r>
                        <m:sSup>
                          <m:sSupPr>
                            <m:ctrlPr>
                              <a:rPr lang="en-US" sz="2400" b="1" i="1" smtClean="0">
                                <a:latin typeface="Cambria Math" panose="02040503050406030204" pitchFamily="18" charset="0"/>
                              </a:rPr>
                            </m:ctrlPr>
                          </m:sSupPr>
                          <m:e>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𝜼</m:t>
                                </m:r>
                                <m:r>
                                  <a:rPr lang="en-US" sz="2400" b="1" i="1" smtClean="0">
                                    <a:latin typeface="Cambria Math" panose="02040503050406030204" pitchFamily="18" charset="0"/>
                                  </a:rPr>
                                  <m:t>, </m:t>
                                </m:r>
                                <m:r>
                                  <a:rPr lang="en-US" sz="2400" b="1" i="1" smtClean="0">
                                    <a:latin typeface="Cambria Math" panose="02040503050406030204" pitchFamily="18" charset="0"/>
                                  </a:rPr>
                                  <m:t>𝑻</m:t>
                                </m:r>
                              </m:e>
                            </m:d>
                            <m:r>
                              <a:rPr lang="en-US" sz="2400" b="1" i="1" smtClean="0">
                                <a:latin typeface="Cambria Math" panose="02040503050406030204" pitchFamily="18" charset="0"/>
                              </a:rPr>
                              <m:t>𝒆</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𝝉</m:t>
                        </m:r>
                      </m:num>
                      <m:den>
                        <m:r>
                          <a:rPr lang="en-US" sz="2400" b="1" i="1" smtClean="0">
                            <a:latin typeface="Cambria Math" panose="02040503050406030204" pitchFamily="18" charset="0"/>
                          </a:rPr>
                          <m:t>𝝈</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𝜼</m:t>
                            </m:r>
                            <m:r>
                              <a:rPr lang="en-US" sz="2400" b="1" i="1" smtClean="0">
                                <a:latin typeface="Cambria Math" panose="02040503050406030204" pitchFamily="18" charset="0"/>
                              </a:rPr>
                              <m:t>,</m:t>
                            </m:r>
                            <m:r>
                              <a:rPr lang="en-US" sz="2400" b="1" i="1" smtClean="0">
                                <a:latin typeface="Cambria Math" panose="02040503050406030204" pitchFamily="18" charset="0"/>
                              </a:rPr>
                              <m:t>𝝉</m:t>
                            </m:r>
                            <m:r>
                              <a:rPr lang="en-US" sz="2400" b="1" i="1" smtClean="0">
                                <a:latin typeface="Cambria Math" panose="02040503050406030204" pitchFamily="18" charset="0"/>
                              </a:rPr>
                              <m:t>, </m:t>
                            </m:r>
                            <m:r>
                              <a:rPr lang="en-US" sz="2400" b="1" i="1" smtClean="0">
                                <a:latin typeface="Cambria Math" panose="02040503050406030204" pitchFamily="18" charset="0"/>
                              </a:rPr>
                              <m:t>𝑻</m:t>
                            </m:r>
                          </m:e>
                        </m:d>
                      </m:den>
                    </m:f>
                  </m:oMath>
                </a14:m>
                <a:r>
                  <a:rPr lang="en-US" b="1" dirty="0"/>
                  <a:t> </a:t>
                </a:r>
              </a:p>
              <a:p>
                <a:pPr algn="ctr"/>
                <a:endParaRPr lang="en-US" b="1" dirty="0"/>
              </a:p>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𝝁</m:t>
                          </m:r>
                        </m:e>
                        <m:sub>
                          <m:r>
                            <a:rPr lang="en-US" b="1" i="1" smtClean="0">
                              <a:latin typeface="Cambria Math" panose="02040503050406030204" pitchFamily="18" charset="0"/>
                            </a:rPr>
                            <m:t>𝑾</m:t>
                          </m:r>
                        </m:sub>
                      </m:sSub>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𝒎</m:t>
                              </m:r>
                            </m:e>
                            <m:sub>
                              <m:r>
                                <a:rPr lang="en-US" b="1" i="1" smtClean="0">
                                  <a:latin typeface="Cambria Math" panose="02040503050406030204" pitchFamily="18" charset="0"/>
                                </a:rPr>
                                <m:t>𝑺</m:t>
                              </m:r>
                            </m:sub>
                            <m:sup>
                              <m:r>
                                <a:rPr lang="en-US" b="1" i="1" smtClean="0">
                                  <a:latin typeface="Cambria Math" panose="02040503050406030204" pitchFamily="18" charset="0"/>
                                </a:rPr>
                                <m:t>∗</m:t>
                              </m:r>
                            </m:sup>
                          </m:sSubSup>
                        </m:e>
                        <m:sup>
                          <m:d>
                            <m:dPr>
                              <m:ctrlPr>
                                <a:rPr lang="en-US" b="1" i="1" smtClean="0">
                                  <a:latin typeface="Cambria Math" panose="02040503050406030204" pitchFamily="18" charset="0"/>
                                </a:rPr>
                              </m:ctrlPr>
                            </m:dPr>
                            <m:e>
                              <m:f>
                                <m:fPr>
                                  <m:type m:val="lin"/>
                                  <m:ctrlPr>
                                    <a:rPr lang="en-US" b="1" i="1" smtClean="0">
                                      <a:latin typeface="Cambria Math" panose="02040503050406030204" pitchFamily="18" charset="0"/>
                                    </a:rPr>
                                  </m:ctrlPr>
                                </m:fPr>
                                <m:num>
                                  <m:r>
                                    <a:rPr lang="en-US" b="1" i="1" smtClean="0">
                                      <a:latin typeface="Cambria Math" panose="02040503050406030204" pitchFamily="18" charset="0"/>
                                    </a:rPr>
                                    <m:t>𝟑</m:t>
                                  </m:r>
                                </m:num>
                                <m:den>
                                  <m:r>
                                    <a:rPr lang="en-US" b="1" i="1" smtClean="0">
                                      <a:latin typeface="Cambria Math" panose="02040503050406030204" pitchFamily="18" charset="0"/>
                                    </a:rPr>
                                    <m:t>𝟐</m:t>
                                  </m:r>
                                </m:den>
                              </m:f>
                            </m:e>
                          </m:d>
                        </m:sup>
                      </m:sSup>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𝒎</m:t>
                          </m:r>
                        </m:e>
                        <m:sub>
                          <m:r>
                            <a:rPr lang="en-US" b="1" i="1" smtClean="0">
                              <a:latin typeface="Cambria Math" panose="02040503050406030204" pitchFamily="18" charset="0"/>
                            </a:rPr>
                            <m:t>𝒄</m:t>
                          </m:r>
                        </m:sub>
                        <m:sup>
                          <m:r>
                            <a:rPr lang="en-US" b="1" i="1" smtClean="0">
                              <a:latin typeface="Cambria Math" panose="02040503050406030204" pitchFamily="18" charset="0"/>
                            </a:rPr>
                            <m:t>∗</m:t>
                          </m:r>
                        </m:sup>
                      </m:sSubSup>
                    </m:oMath>
                  </m:oMathPara>
                </a14:m>
                <a:endParaRPr lang="en-US" b="1" dirty="0"/>
              </a:p>
            </p:txBody>
          </p:sp>
        </mc:Choice>
        <mc:Fallback xmlns="">
          <p:sp>
            <p:nvSpPr>
              <p:cNvPr id="16" name="TextBox 15">
                <a:extLst>
                  <a:ext uri="{FF2B5EF4-FFF2-40B4-BE49-F238E27FC236}">
                    <a16:creationId xmlns:a16="http://schemas.microsoft.com/office/drawing/2014/main" id="{4696C08E-3BF6-8548-9189-5BF5AACBEA31}"/>
                  </a:ext>
                </a:extLst>
              </p:cNvPr>
              <p:cNvSpPr txBox="1">
                <a:spLocks noRot="1" noChangeAspect="1" noMove="1" noResize="1" noEditPoints="1" noAdjustHandles="1" noChangeArrowheads="1" noChangeShapeType="1" noTextEdit="1"/>
              </p:cNvSpPr>
              <p:nvPr/>
            </p:nvSpPr>
            <p:spPr>
              <a:xfrm>
                <a:off x="6391836" y="2068805"/>
                <a:ext cx="2523563" cy="1893595"/>
              </a:xfrm>
              <a:prstGeom prst="rect">
                <a:avLst/>
              </a:prstGeom>
              <a:blipFill>
                <a:blip r:embed="rId5"/>
                <a:stretch>
                  <a:fillRect t="-658" b="-15789"/>
                </a:stretch>
              </a:blipFill>
              <a:ln w="25400">
                <a:solidFill>
                  <a:srgbClr val="002060"/>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5FA8F65-1391-E34B-AC87-491E6733CB10}"/>
              </a:ext>
            </a:extLst>
          </p:cNvPr>
          <p:cNvCxnSpPr/>
          <p:nvPr/>
        </p:nvCxnSpPr>
        <p:spPr>
          <a:xfrm>
            <a:off x="7620000" y="2362200"/>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7052977-DEA9-EF46-AFFF-0611C1CBF78D}"/>
              </a:ext>
            </a:extLst>
          </p:cNvPr>
          <p:cNvCxnSpPr/>
          <p:nvPr/>
        </p:nvCxnSpPr>
        <p:spPr>
          <a:xfrm>
            <a:off x="7620000" y="3124200"/>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B1D0D6-52F6-EE44-9333-5B1E8DED94F6}"/>
                  </a:ext>
                </a:extLst>
              </p:cNvPr>
              <p:cNvSpPr txBox="1"/>
              <p:nvPr/>
            </p:nvSpPr>
            <p:spPr>
              <a:xfrm>
                <a:off x="3253650" y="4571658"/>
                <a:ext cx="2999906" cy="1337867"/>
              </a:xfrm>
              <a:prstGeom prst="rect">
                <a:avLst/>
              </a:prstGeom>
              <a:noFill/>
              <a:ln w="25400">
                <a:solidFill>
                  <a:srgbClr val="002060"/>
                </a:solidFill>
              </a:ln>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1" i="1">
                                    <a:latin typeface="Cambria Math" panose="02040503050406030204" pitchFamily="18" charset="0"/>
                                  </a:rPr>
                                  <m:t>𝑨</m:t>
                                </m:r>
                              </m:num>
                              <m:den>
                                <m:r>
                                  <a:rPr lang="en-US" i="1">
                                    <a:latin typeface="Cambria Math" panose="02040503050406030204" pitchFamily="18" charset="0"/>
                                  </a:rPr>
                                  <m:t>𝑇</m:t>
                                </m:r>
                              </m:den>
                            </m:f>
                          </m:e>
                        </m:d>
                        <m:r>
                          <a:rPr lang="en-US" i="1">
                            <a:latin typeface="Cambria Math" panose="02040503050406030204" pitchFamily="18" charset="0"/>
                          </a:rPr>
                          <m:t>𝑣</m:t>
                        </m:r>
                      </m:e>
                      <m:sub>
                        <m:r>
                          <a:rPr lang="en-US" i="1">
                            <a:latin typeface="Cambria Math" panose="02040503050406030204" pitchFamily="18" charset="0"/>
                          </a:rPr>
                          <m:t>𝑠</m:t>
                        </m:r>
                      </m:sub>
                      <m:sup>
                        <m:r>
                          <a:rPr lang="en-US" i="1">
                            <a:latin typeface="Cambria Math" panose="02040503050406030204" pitchFamily="18" charset="0"/>
                          </a:rPr>
                          <m:t>3</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𝑩</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𝑠</m:t>
                        </m:r>
                      </m:sub>
                    </m:sSub>
                  </m:oMath>
                </a14:m>
                <a:r>
                  <a:rPr lang="en-US" dirty="0"/>
                  <a:t> </a:t>
                </a:r>
              </a:p>
              <a:p>
                <a:pPr algn="ctr"/>
                <a:endParaRPr lang="en-US" b="1" dirty="0"/>
              </a:p>
              <a:p>
                <a:pPr algn="ctr"/>
                <a:endParaRPr lang="en-US" b="1" dirty="0"/>
              </a:p>
              <a:p>
                <a:pPr algn="ctr"/>
                <a:r>
                  <a:rPr lang="en-US" b="1" dirty="0"/>
                  <a:t>                 Acoustic        Optical</a:t>
                </a:r>
              </a:p>
            </p:txBody>
          </p:sp>
        </mc:Choice>
        <mc:Fallback xmlns="">
          <p:sp>
            <p:nvSpPr>
              <p:cNvPr id="20" name="TextBox 19">
                <a:extLst>
                  <a:ext uri="{FF2B5EF4-FFF2-40B4-BE49-F238E27FC236}">
                    <a16:creationId xmlns:a16="http://schemas.microsoft.com/office/drawing/2014/main" id="{BEB1D0D6-52F6-EE44-9333-5B1E8DED94F6}"/>
                  </a:ext>
                </a:extLst>
              </p:cNvPr>
              <p:cNvSpPr txBox="1">
                <a:spLocks noRot="1" noChangeAspect="1" noMove="1" noResize="1" noEditPoints="1" noAdjustHandles="1" noChangeArrowheads="1" noChangeShapeType="1" noTextEdit="1"/>
              </p:cNvSpPr>
              <p:nvPr/>
            </p:nvSpPr>
            <p:spPr>
              <a:xfrm>
                <a:off x="3253650" y="4571658"/>
                <a:ext cx="2999906" cy="1337867"/>
              </a:xfrm>
              <a:prstGeom prst="rect">
                <a:avLst/>
              </a:prstGeom>
              <a:blipFill>
                <a:blip r:embed="rId6"/>
                <a:stretch>
                  <a:fillRect r="-418" b="-4630"/>
                </a:stretch>
              </a:blipFill>
              <a:ln w="25400">
                <a:solidFill>
                  <a:srgbClr val="002060"/>
                </a:solidFill>
              </a:ln>
            </p:spPr>
            <p:txBody>
              <a:bodyPr/>
              <a:lstStyle/>
              <a:p>
                <a:r>
                  <a:rPr lang="en-US">
                    <a:noFill/>
                  </a:rPr>
                  <a:t> </a:t>
                </a:r>
              </a:p>
            </p:txBody>
          </p:sp>
        </mc:Fallback>
      </mc:AlternateContent>
      <p:pic>
        <p:nvPicPr>
          <p:cNvPr id="23" name="Picture 22" descr="A picture containing clock&#10;&#10;Description automatically generated">
            <a:extLst>
              <a:ext uri="{FF2B5EF4-FFF2-40B4-BE49-F238E27FC236}">
                <a16:creationId xmlns:a16="http://schemas.microsoft.com/office/drawing/2014/main" id="{7EDBE2C3-39FF-034B-974C-5D5DA6B299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49" y="4333921"/>
            <a:ext cx="2602921" cy="1575604"/>
          </a:xfrm>
          <a:prstGeom prst="rect">
            <a:avLst/>
          </a:prstGeom>
        </p:spPr>
      </p:pic>
      <p:cxnSp>
        <p:nvCxnSpPr>
          <p:cNvPr id="24" name="Straight Arrow Connector 23">
            <a:extLst>
              <a:ext uri="{FF2B5EF4-FFF2-40B4-BE49-F238E27FC236}">
                <a16:creationId xmlns:a16="http://schemas.microsoft.com/office/drawing/2014/main" id="{04973964-BE22-FA41-BA1D-57D2D404EFB4}"/>
              </a:ext>
            </a:extLst>
          </p:cNvPr>
          <p:cNvCxnSpPr>
            <a:cxnSpLocks/>
          </p:cNvCxnSpPr>
          <p:nvPr/>
        </p:nvCxnSpPr>
        <p:spPr>
          <a:xfrm>
            <a:off x="2743200" y="5166156"/>
            <a:ext cx="465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6930CCF8-AA9A-5346-B0A5-8C5A9F49DEE3}"/>
              </a:ext>
            </a:extLst>
          </p:cNvPr>
          <p:cNvPicPr>
            <a:picLocks noChangeAspect="1"/>
          </p:cNvPicPr>
          <p:nvPr/>
        </p:nvPicPr>
        <p:blipFill>
          <a:blip r:embed="rId8"/>
          <a:stretch>
            <a:fillRect/>
          </a:stretch>
        </p:blipFill>
        <p:spPr>
          <a:xfrm>
            <a:off x="6478143" y="4486321"/>
            <a:ext cx="2548198" cy="1533479"/>
          </a:xfrm>
          <a:prstGeom prst="rect">
            <a:avLst/>
          </a:prstGeom>
        </p:spPr>
      </p:pic>
      <p:cxnSp>
        <p:nvCxnSpPr>
          <p:cNvPr id="26" name="Straight Arrow Connector 25">
            <a:extLst>
              <a:ext uri="{FF2B5EF4-FFF2-40B4-BE49-F238E27FC236}">
                <a16:creationId xmlns:a16="http://schemas.microsoft.com/office/drawing/2014/main" id="{4B30B25D-F154-0D41-87DA-228C1FAD0ADE}"/>
              </a:ext>
            </a:extLst>
          </p:cNvPr>
          <p:cNvCxnSpPr>
            <a:cxnSpLocks/>
          </p:cNvCxnSpPr>
          <p:nvPr/>
        </p:nvCxnSpPr>
        <p:spPr>
          <a:xfrm>
            <a:off x="6324600" y="5166156"/>
            <a:ext cx="465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C6D3AF1-C57E-9540-9ED7-84DBD9F971C5}"/>
              </a:ext>
            </a:extLst>
          </p:cNvPr>
          <p:cNvCxnSpPr>
            <a:cxnSpLocks/>
          </p:cNvCxnSpPr>
          <p:nvPr/>
        </p:nvCxnSpPr>
        <p:spPr>
          <a:xfrm flipH="1">
            <a:off x="4648200" y="5082057"/>
            <a:ext cx="152400" cy="4650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C4E99B8-8298-8F41-9D3A-BFB684E8C9E6}"/>
              </a:ext>
            </a:extLst>
          </p:cNvPr>
          <p:cNvCxnSpPr>
            <a:cxnSpLocks/>
          </p:cNvCxnSpPr>
          <p:nvPr/>
        </p:nvCxnSpPr>
        <p:spPr>
          <a:xfrm>
            <a:off x="5791200" y="5013756"/>
            <a:ext cx="0" cy="4650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60D8E99-9691-C34F-88D3-D2CECC0EE029}"/>
              </a:ext>
            </a:extLst>
          </p:cNvPr>
          <p:cNvSpPr txBox="1"/>
          <p:nvPr/>
        </p:nvSpPr>
        <p:spPr>
          <a:xfrm>
            <a:off x="3506343" y="2996837"/>
            <a:ext cx="2284857" cy="646331"/>
          </a:xfrm>
          <a:prstGeom prst="rect">
            <a:avLst/>
          </a:prstGeom>
          <a:noFill/>
        </p:spPr>
        <p:txBody>
          <a:bodyPr wrap="square" rtlCol="0">
            <a:spAutoFit/>
          </a:bodyPr>
          <a:lstStyle/>
          <a:p>
            <a:r>
              <a:rPr lang="en-US" b="1" dirty="0" err="1">
                <a:solidFill>
                  <a:srgbClr val="6600FF"/>
                </a:solidFill>
              </a:rPr>
              <a:t>MPContribs</a:t>
            </a:r>
            <a:r>
              <a:rPr lang="en-US" b="1" dirty="0">
                <a:solidFill>
                  <a:srgbClr val="6600FF"/>
                </a:solidFill>
              </a:rPr>
              <a:t> Carrier Transport Database</a:t>
            </a:r>
          </a:p>
        </p:txBody>
      </p:sp>
      <p:sp>
        <p:nvSpPr>
          <p:cNvPr id="4" name="TextBox 3">
            <a:extLst>
              <a:ext uri="{FF2B5EF4-FFF2-40B4-BE49-F238E27FC236}">
                <a16:creationId xmlns:a16="http://schemas.microsoft.com/office/drawing/2014/main" id="{DDCFCCDF-A137-5345-B534-E980257535E7}"/>
              </a:ext>
            </a:extLst>
          </p:cNvPr>
          <p:cNvSpPr txBox="1"/>
          <p:nvPr/>
        </p:nvSpPr>
        <p:spPr>
          <a:xfrm>
            <a:off x="2133599" y="6400800"/>
            <a:ext cx="4038601" cy="261610"/>
          </a:xfrm>
          <a:prstGeom prst="rect">
            <a:avLst/>
          </a:prstGeom>
          <a:noFill/>
        </p:spPr>
        <p:txBody>
          <a:bodyPr wrap="square" rtlCol="0">
            <a:spAutoFit/>
          </a:bodyPr>
          <a:lstStyle/>
          <a:p>
            <a:r>
              <a:rPr lang="en-US" sz="1100" dirty="0">
                <a:solidFill>
                  <a:schemeClr val="bg1">
                    <a:lumMod val="95000"/>
                  </a:schemeClr>
                </a:solidFill>
              </a:rPr>
              <a:t>Ricci, F., Chen, W., </a:t>
            </a:r>
            <a:r>
              <a:rPr lang="en-US" sz="1100" dirty="0" err="1">
                <a:solidFill>
                  <a:schemeClr val="bg1">
                    <a:lumMod val="95000"/>
                  </a:schemeClr>
                </a:solidFill>
              </a:rPr>
              <a:t>Aydemir</a:t>
            </a:r>
            <a:r>
              <a:rPr lang="en-US" sz="1100" dirty="0">
                <a:solidFill>
                  <a:schemeClr val="bg1">
                    <a:lumMod val="95000"/>
                  </a:schemeClr>
                </a:solidFill>
              </a:rPr>
              <a:t>, U. </a:t>
            </a:r>
            <a:r>
              <a:rPr lang="en-US" sz="1100" i="1" dirty="0">
                <a:solidFill>
                  <a:schemeClr val="bg1">
                    <a:lumMod val="95000"/>
                  </a:schemeClr>
                </a:solidFill>
              </a:rPr>
              <a:t>et al.</a:t>
            </a:r>
            <a:r>
              <a:rPr lang="en-US" sz="1100" dirty="0">
                <a:solidFill>
                  <a:schemeClr val="bg1">
                    <a:lumMod val="95000"/>
                  </a:schemeClr>
                </a:solidFill>
              </a:rPr>
              <a:t> </a:t>
            </a:r>
            <a:r>
              <a:rPr lang="en-US" sz="1100" i="1" dirty="0">
                <a:solidFill>
                  <a:schemeClr val="bg1">
                    <a:lumMod val="95000"/>
                  </a:schemeClr>
                </a:solidFill>
              </a:rPr>
              <a:t>Sci Data</a:t>
            </a:r>
            <a:r>
              <a:rPr lang="en-US" sz="1100" dirty="0">
                <a:solidFill>
                  <a:schemeClr val="bg1">
                    <a:lumMod val="95000"/>
                  </a:schemeClr>
                </a:solidFill>
              </a:rPr>
              <a:t> </a:t>
            </a:r>
            <a:r>
              <a:rPr lang="en-US" sz="1100" b="1" dirty="0">
                <a:solidFill>
                  <a:schemeClr val="bg1">
                    <a:lumMod val="95000"/>
                  </a:schemeClr>
                </a:solidFill>
              </a:rPr>
              <a:t>4, </a:t>
            </a:r>
            <a:r>
              <a:rPr lang="en-US" sz="1100" dirty="0">
                <a:solidFill>
                  <a:schemeClr val="bg1">
                    <a:lumMod val="95000"/>
                  </a:schemeClr>
                </a:solidFill>
              </a:rPr>
              <a:t>170085 (2017)</a:t>
            </a:r>
          </a:p>
        </p:txBody>
      </p:sp>
      <p:sp>
        <p:nvSpPr>
          <p:cNvPr id="21" name="TextBox 20">
            <a:extLst>
              <a:ext uri="{FF2B5EF4-FFF2-40B4-BE49-F238E27FC236}">
                <a16:creationId xmlns:a16="http://schemas.microsoft.com/office/drawing/2014/main" id="{E9049E65-3E85-624F-9FD5-B22F584B7C3D}"/>
              </a:ext>
            </a:extLst>
          </p:cNvPr>
          <p:cNvSpPr txBox="1"/>
          <p:nvPr/>
        </p:nvSpPr>
        <p:spPr>
          <a:xfrm>
            <a:off x="2133600" y="6553200"/>
            <a:ext cx="4495799" cy="261610"/>
          </a:xfrm>
          <a:prstGeom prst="rect">
            <a:avLst/>
          </a:prstGeom>
          <a:noFill/>
        </p:spPr>
        <p:txBody>
          <a:bodyPr wrap="square" rtlCol="0">
            <a:spAutoFit/>
          </a:bodyPr>
          <a:lstStyle/>
          <a:p>
            <a:r>
              <a:rPr lang="en-US" sz="1100" dirty="0">
                <a:solidFill>
                  <a:schemeClr val="bg1">
                    <a:lumMod val="95000"/>
                  </a:schemeClr>
                </a:solidFill>
              </a:rPr>
              <a:t>Huck, P., Gunter, D., </a:t>
            </a:r>
            <a:r>
              <a:rPr lang="en-US" sz="1100" dirty="0" err="1">
                <a:solidFill>
                  <a:schemeClr val="bg1">
                    <a:lumMod val="95000"/>
                  </a:schemeClr>
                </a:solidFill>
              </a:rPr>
              <a:t>Choila</a:t>
            </a:r>
            <a:r>
              <a:rPr lang="en-US" sz="1100" dirty="0">
                <a:solidFill>
                  <a:schemeClr val="bg1">
                    <a:lumMod val="95000"/>
                  </a:schemeClr>
                </a:solidFill>
              </a:rPr>
              <a:t>, S., </a:t>
            </a:r>
            <a:r>
              <a:rPr lang="en-US" sz="1100" i="1" dirty="0">
                <a:solidFill>
                  <a:schemeClr val="bg1">
                    <a:lumMod val="95000"/>
                  </a:schemeClr>
                </a:solidFill>
              </a:rPr>
              <a:t>et al. Currency and Computation </a:t>
            </a:r>
            <a:r>
              <a:rPr lang="en-US" sz="1100" b="1" dirty="0">
                <a:solidFill>
                  <a:schemeClr val="bg1">
                    <a:lumMod val="95000"/>
                  </a:schemeClr>
                </a:solidFill>
              </a:rPr>
              <a:t>28 </a:t>
            </a:r>
            <a:r>
              <a:rPr lang="en-US" sz="1100" dirty="0">
                <a:solidFill>
                  <a:schemeClr val="bg1">
                    <a:lumMod val="95000"/>
                  </a:schemeClr>
                </a:solidFill>
              </a:rPr>
              <a:t>(2019) </a:t>
            </a:r>
          </a:p>
        </p:txBody>
      </p:sp>
      <p:sp>
        <p:nvSpPr>
          <p:cNvPr id="6" name="TextBox 5">
            <a:extLst>
              <a:ext uri="{FF2B5EF4-FFF2-40B4-BE49-F238E27FC236}">
                <a16:creationId xmlns:a16="http://schemas.microsoft.com/office/drawing/2014/main" id="{6795457B-3E35-6741-A6B9-BE0F6B56DB5B}"/>
              </a:ext>
            </a:extLst>
          </p:cNvPr>
          <p:cNvSpPr txBox="1"/>
          <p:nvPr/>
        </p:nvSpPr>
        <p:spPr>
          <a:xfrm>
            <a:off x="6477002" y="6408667"/>
            <a:ext cx="2743198" cy="430887"/>
          </a:xfrm>
          <a:prstGeom prst="rect">
            <a:avLst/>
          </a:prstGeom>
          <a:noFill/>
        </p:spPr>
        <p:txBody>
          <a:bodyPr wrap="square" rtlCol="0">
            <a:spAutoFit/>
          </a:bodyPr>
          <a:lstStyle/>
          <a:p>
            <a:r>
              <a:rPr lang="en-US" sz="1100" dirty="0">
                <a:solidFill>
                  <a:schemeClr val="bg1">
                    <a:lumMod val="95000"/>
                  </a:schemeClr>
                </a:solidFill>
              </a:rPr>
              <a:t>Yan, J., </a:t>
            </a:r>
            <a:r>
              <a:rPr lang="en-US" sz="1100" dirty="0" err="1">
                <a:solidFill>
                  <a:schemeClr val="bg1">
                    <a:lumMod val="95000"/>
                  </a:schemeClr>
                </a:solidFill>
              </a:rPr>
              <a:t>Gorai</a:t>
            </a:r>
            <a:r>
              <a:rPr lang="en-US" sz="1100" dirty="0">
                <a:solidFill>
                  <a:schemeClr val="bg1">
                    <a:lumMod val="95000"/>
                  </a:schemeClr>
                </a:solidFill>
              </a:rPr>
              <a:t>, P., Ortiz, B. </a:t>
            </a:r>
            <a:r>
              <a:rPr lang="en-US" sz="1100" i="1" dirty="0">
                <a:solidFill>
                  <a:schemeClr val="bg1">
                    <a:lumMod val="95000"/>
                  </a:schemeClr>
                </a:solidFill>
              </a:rPr>
              <a:t>et al. </a:t>
            </a:r>
            <a:br>
              <a:rPr lang="en-US" sz="1100" b="1" i="1" dirty="0">
                <a:solidFill>
                  <a:schemeClr val="bg1">
                    <a:lumMod val="95000"/>
                  </a:schemeClr>
                </a:solidFill>
              </a:rPr>
            </a:br>
            <a:r>
              <a:rPr lang="en-US" sz="1100" b="1" i="1" dirty="0">
                <a:solidFill>
                  <a:schemeClr val="bg1">
                    <a:lumMod val="95000"/>
                  </a:schemeClr>
                </a:solidFill>
              </a:rPr>
              <a:t>Energy Environ. Sci.</a:t>
            </a:r>
            <a:r>
              <a:rPr lang="en-US" sz="1100" dirty="0">
                <a:solidFill>
                  <a:schemeClr val="bg1">
                    <a:lumMod val="95000"/>
                  </a:schemeClr>
                </a:solidFill>
              </a:rPr>
              <a:t>, 2015,</a:t>
            </a:r>
            <a:r>
              <a:rPr lang="en-US" sz="1100" b="1" dirty="0">
                <a:solidFill>
                  <a:schemeClr val="bg1">
                    <a:lumMod val="95000"/>
                  </a:schemeClr>
                </a:solidFill>
              </a:rPr>
              <a:t>8</a:t>
            </a:r>
            <a:r>
              <a:rPr lang="en-US" sz="1100" dirty="0">
                <a:solidFill>
                  <a:schemeClr val="bg1">
                    <a:lumMod val="95000"/>
                  </a:schemeClr>
                </a:solidFill>
              </a:rPr>
              <a:t>, 983-994</a:t>
            </a:r>
          </a:p>
        </p:txBody>
      </p:sp>
    </p:spTree>
    <p:extLst>
      <p:ext uri="{BB962C8B-B14F-4D97-AF65-F5344CB8AC3E}">
        <p14:creationId xmlns:p14="http://schemas.microsoft.com/office/powerpoint/2010/main" val="140964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A206814-0391-474B-90BE-669B11E426FB}" type="slidenum">
              <a:rPr lang="en-US" smtClean="0"/>
              <a:t>31</a:t>
            </a:fld>
            <a:endParaRPr lang="en-US"/>
          </a:p>
        </p:txBody>
      </p:sp>
      <p:sp>
        <p:nvSpPr>
          <p:cNvPr id="22" name="Text Box 4">
            <a:extLst>
              <a:ext uri="{FF2B5EF4-FFF2-40B4-BE49-F238E27FC236}">
                <a16:creationId xmlns:a16="http://schemas.microsoft.com/office/drawing/2014/main" id="{7463707B-1D2E-4A43-BCBE-16A12CE989EE}"/>
              </a:ext>
            </a:extLst>
          </p:cNvPr>
          <p:cNvSpPr txBox="1">
            <a:spLocks noChangeArrowheads="1"/>
          </p:cNvSpPr>
          <p:nvPr/>
        </p:nvSpPr>
        <p:spPr bwMode="auto">
          <a:xfrm>
            <a:off x="19050" y="100438"/>
            <a:ext cx="93535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2" name="TextBox 1">
            <a:extLst>
              <a:ext uri="{FF2B5EF4-FFF2-40B4-BE49-F238E27FC236}">
                <a16:creationId xmlns:a16="http://schemas.microsoft.com/office/drawing/2014/main" id="{2B63FE26-11C1-6146-8B35-23D21A75646D}"/>
              </a:ext>
            </a:extLst>
          </p:cNvPr>
          <p:cNvSpPr txBox="1"/>
          <p:nvPr/>
        </p:nvSpPr>
        <p:spPr>
          <a:xfrm>
            <a:off x="96252" y="609600"/>
            <a:ext cx="8610600" cy="400110"/>
          </a:xfrm>
          <a:prstGeom prst="rect">
            <a:avLst/>
          </a:prstGeom>
          <a:noFill/>
        </p:spPr>
        <p:txBody>
          <a:bodyPr wrap="square" rtlCol="0">
            <a:spAutoFit/>
          </a:bodyPr>
          <a:lstStyle/>
          <a:p>
            <a:r>
              <a:rPr lang="en-US" sz="2000" b="1" dirty="0"/>
              <a:t>To Date: Largest Consolidated Database of Thermoelectric Quality Factor </a:t>
            </a:r>
          </a:p>
        </p:txBody>
      </p:sp>
      <p:sp>
        <p:nvSpPr>
          <p:cNvPr id="21" name="TextBox 20">
            <a:extLst>
              <a:ext uri="{FF2B5EF4-FFF2-40B4-BE49-F238E27FC236}">
                <a16:creationId xmlns:a16="http://schemas.microsoft.com/office/drawing/2014/main" id="{EC84A4E3-C98A-FF42-A932-EB9D74C8FC88}"/>
              </a:ext>
            </a:extLst>
          </p:cNvPr>
          <p:cNvSpPr txBox="1"/>
          <p:nvPr/>
        </p:nvSpPr>
        <p:spPr>
          <a:xfrm>
            <a:off x="96251" y="990600"/>
            <a:ext cx="9011653" cy="707886"/>
          </a:xfrm>
          <a:prstGeom prst="rect">
            <a:avLst/>
          </a:prstGeom>
          <a:noFill/>
        </p:spPr>
        <p:txBody>
          <a:bodyPr wrap="square" rtlCol="0">
            <a:spAutoFit/>
          </a:bodyPr>
          <a:lstStyle/>
          <a:p>
            <a:r>
              <a:rPr lang="en-US" sz="2000" b="1" dirty="0"/>
              <a:t>1) Use Clustering Analysis, Dimensionality Reduction, and Regression Techniques to Expose Underlying Patterns/Groupings in the Database</a:t>
            </a:r>
          </a:p>
        </p:txBody>
      </p:sp>
      <p:pic>
        <p:nvPicPr>
          <p:cNvPr id="4" name="Picture 3" descr="A screenshot of a cell phone&#10;&#10;Description automatically generated">
            <a:extLst>
              <a:ext uri="{FF2B5EF4-FFF2-40B4-BE49-F238E27FC236}">
                <a16:creationId xmlns:a16="http://schemas.microsoft.com/office/drawing/2014/main" id="{0825D281-60B0-5046-B075-F1261F80F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974789"/>
            <a:ext cx="8367712" cy="1347053"/>
          </a:xfrm>
          <a:prstGeom prst="rect">
            <a:avLst/>
          </a:prstGeom>
        </p:spPr>
      </p:pic>
      <p:pic>
        <p:nvPicPr>
          <p:cNvPr id="9" name="Picture 8">
            <a:extLst>
              <a:ext uri="{FF2B5EF4-FFF2-40B4-BE49-F238E27FC236}">
                <a16:creationId xmlns:a16="http://schemas.microsoft.com/office/drawing/2014/main" id="{51442336-CF67-0F4C-AD0C-29C5FE47D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52600"/>
            <a:ext cx="7857688" cy="3048000"/>
          </a:xfrm>
          <a:prstGeom prst="rect">
            <a:avLst/>
          </a:prstGeom>
        </p:spPr>
      </p:pic>
    </p:spTree>
    <p:extLst>
      <p:ext uri="{BB962C8B-B14F-4D97-AF65-F5344CB8AC3E}">
        <p14:creationId xmlns:p14="http://schemas.microsoft.com/office/powerpoint/2010/main" val="146739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A206814-0391-474B-90BE-669B11E426FB}" type="slidenum">
              <a:rPr lang="en-US" smtClean="0"/>
              <a:t>32</a:t>
            </a:fld>
            <a:endParaRPr lang="en-US"/>
          </a:p>
        </p:txBody>
      </p:sp>
      <p:sp>
        <p:nvSpPr>
          <p:cNvPr id="22" name="Text Box 4">
            <a:extLst>
              <a:ext uri="{FF2B5EF4-FFF2-40B4-BE49-F238E27FC236}">
                <a16:creationId xmlns:a16="http://schemas.microsoft.com/office/drawing/2014/main" id="{7463707B-1D2E-4A43-BCBE-16A12CE989EE}"/>
              </a:ext>
            </a:extLst>
          </p:cNvPr>
          <p:cNvSpPr txBox="1">
            <a:spLocks noChangeArrowheads="1"/>
          </p:cNvSpPr>
          <p:nvPr/>
        </p:nvSpPr>
        <p:spPr bwMode="auto">
          <a:xfrm>
            <a:off x="19050" y="100438"/>
            <a:ext cx="93535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4" name="TextBox 3">
            <a:extLst>
              <a:ext uri="{FF2B5EF4-FFF2-40B4-BE49-F238E27FC236}">
                <a16:creationId xmlns:a16="http://schemas.microsoft.com/office/drawing/2014/main" id="{3D0E7643-101C-E841-A5EB-5A1F5D228E6B}"/>
              </a:ext>
            </a:extLst>
          </p:cNvPr>
          <p:cNvSpPr txBox="1"/>
          <p:nvPr/>
        </p:nvSpPr>
        <p:spPr>
          <a:xfrm>
            <a:off x="96252" y="762000"/>
            <a:ext cx="8610600" cy="400110"/>
          </a:xfrm>
          <a:prstGeom prst="rect">
            <a:avLst/>
          </a:prstGeom>
          <a:noFill/>
        </p:spPr>
        <p:txBody>
          <a:bodyPr wrap="square" rtlCol="0">
            <a:spAutoFit/>
          </a:bodyPr>
          <a:lstStyle/>
          <a:p>
            <a:r>
              <a:rPr lang="en-US" sz="2000" b="1" dirty="0"/>
              <a:t>To Date: Predictions of pure compounds for thermoelectrics</a:t>
            </a:r>
          </a:p>
        </p:txBody>
      </p:sp>
      <p:sp>
        <p:nvSpPr>
          <p:cNvPr id="5" name="TextBox 4">
            <a:extLst>
              <a:ext uri="{FF2B5EF4-FFF2-40B4-BE49-F238E27FC236}">
                <a16:creationId xmlns:a16="http://schemas.microsoft.com/office/drawing/2014/main" id="{0620CA92-DE84-144A-BEEE-560D5E7FDC0B}"/>
              </a:ext>
            </a:extLst>
          </p:cNvPr>
          <p:cNvSpPr txBox="1"/>
          <p:nvPr/>
        </p:nvSpPr>
        <p:spPr>
          <a:xfrm>
            <a:off x="96252" y="2721114"/>
            <a:ext cx="8610600" cy="707886"/>
          </a:xfrm>
          <a:prstGeom prst="rect">
            <a:avLst/>
          </a:prstGeom>
          <a:noFill/>
        </p:spPr>
        <p:txBody>
          <a:bodyPr wrap="square" rtlCol="0">
            <a:spAutoFit/>
          </a:bodyPr>
          <a:lstStyle/>
          <a:p>
            <a:r>
              <a:rPr lang="en-US" sz="2000" b="1" dirty="0"/>
              <a:t>2) Build microstructural models using CALPHAD (Calculation of Phase Diagrams) and mechanistic models and combine with interfacial thermal models </a:t>
            </a:r>
          </a:p>
        </p:txBody>
      </p:sp>
      <p:pic>
        <p:nvPicPr>
          <p:cNvPr id="3" name="Picture 2" descr="A screenshot of a cell phone&#10;&#10;Description automatically generated">
            <a:extLst>
              <a:ext uri="{FF2B5EF4-FFF2-40B4-BE49-F238E27FC236}">
                <a16:creationId xmlns:a16="http://schemas.microsoft.com/office/drawing/2014/main" id="{C6E27188-1066-5641-8EB1-1F8C821D0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552" y="1183409"/>
            <a:ext cx="4572000" cy="1483591"/>
          </a:xfrm>
          <a:prstGeom prst="rect">
            <a:avLst/>
          </a:prstGeom>
        </p:spPr>
      </p:pic>
      <p:pic>
        <p:nvPicPr>
          <p:cNvPr id="9" name="Picture 8">
            <a:extLst>
              <a:ext uri="{FF2B5EF4-FFF2-40B4-BE49-F238E27FC236}">
                <a16:creationId xmlns:a16="http://schemas.microsoft.com/office/drawing/2014/main" id="{7F254880-D388-4B49-BAE2-BC1FB0C92C00}"/>
              </a:ext>
            </a:extLst>
          </p:cNvPr>
          <p:cNvPicPr>
            <a:picLocks noChangeAspect="1"/>
          </p:cNvPicPr>
          <p:nvPr/>
        </p:nvPicPr>
        <p:blipFill>
          <a:blip r:embed="rId4"/>
          <a:stretch>
            <a:fillRect/>
          </a:stretch>
        </p:blipFill>
        <p:spPr>
          <a:xfrm>
            <a:off x="609600" y="3436280"/>
            <a:ext cx="3276600" cy="2819400"/>
          </a:xfrm>
          <a:prstGeom prst="rect">
            <a:avLst/>
          </a:prstGeom>
        </p:spPr>
      </p:pic>
      <p:sp>
        <p:nvSpPr>
          <p:cNvPr id="13" name="TextBox 12">
            <a:extLst>
              <a:ext uri="{FF2B5EF4-FFF2-40B4-BE49-F238E27FC236}">
                <a16:creationId xmlns:a16="http://schemas.microsoft.com/office/drawing/2014/main" id="{4FCBCAFC-FE9A-4D49-B9A3-1EF63E23CB43}"/>
              </a:ext>
            </a:extLst>
          </p:cNvPr>
          <p:cNvSpPr txBox="1"/>
          <p:nvPr/>
        </p:nvSpPr>
        <p:spPr>
          <a:xfrm>
            <a:off x="4267200" y="6458078"/>
            <a:ext cx="4648200" cy="276999"/>
          </a:xfrm>
          <a:prstGeom prst="rect">
            <a:avLst/>
          </a:prstGeom>
          <a:noFill/>
        </p:spPr>
        <p:txBody>
          <a:bodyPr wrap="square" rtlCol="0">
            <a:spAutoFit/>
          </a:bodyPr>
          <a:lstStyle/>
          <a:p>
            <a:r>
              <a:rPr lang="en-US" sz="1200" dirty="0">
                <a:solidFill>
                  <a:schemeClr val="bg1">
                    <a:lumMod val="95000"/>
                  </a:schemeClr>
                </a:solidFill>
              </a:rPr>
              <a:t>Peters, M. Retrieved from ProQuest Dissertations Publishing (2018).</a:t>
            </a:r>
          </a:p>
        </p:txBody>
      </p:sp>
      <p:pic>
        <p:nvPicPr>
          <p:cNvPr id="7" name="Picture 6" descr="A close up of a map&#10;&#10;Description automatically generated">
            <a:extLst>
              <a:ext uri="{FF2B5EF4-FFF2-40B4-BE49-F238E27FC236}">
                <a16:creationId xmlns:a16="http://schemas.microsoft.com/office/drawing/2014/main" id="{F84A3877-EF4B-0C47-BE09-0862E5D1E9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485" y="3512774"/>
            <a:ext cx="3761126" cy="2819400"/>
          </a:xfrm>
          <a:prstGeom prst="rect">
            <a:avLst/>
          </a:prstGeom>
        </p:spPr>
      </p:pic>
    </p:spTree>
    <p:extLst>
      <p:ext uri="{BB962C8B-B14F-4D97-AF65-F5344CB8AC3E}">
        <p14:creationId xmlns:p14="http://schemas.microsoft.com/office/powerpoint/2010/main" val="368022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77BB5-BCDF-1948-A0CF-A1061798FFA1}"/>
              </a:ext>
            </a:extLst>
          </p:cNvPr>
          <p:cNvSpPr>
            <a:spLocks noGrp="1"/>
          </p:cNvSpPr>
          <p:nvPr>
            <p:ph type="sldNum" sz="quarter" idx="12"/>
          </p:nvPr>
        </p:nvSpPr>
        <p:spPr/>
        <p:txBody>
          <a:bodyPr/>
          <a:lstStyle/>
          <a:p>
            <a:fld id="{0624AEE6-E942-4F5C-A610-97CA4B6B6DBA}" type="slidenum">
              <a:rPr lang="en-US" smtClean="0"/>
              <a:pPr/>
              <a:t>33</a:t>
            </a:fld>
            <a:endParaRPr lang="en-US"/>
          </a:p>
        </p:txBody>
      </p:sp>
      <p:sp>
        <p:nvSpPr>
          <p:cNvPr id="3" name="Text Box 4">
            <a:extLst>
              <a:ext uri="{FF2B5EF4-FFF2-40B4-BE49-F238E27FC236}">
                <a16:creationId xmlns:a16="http://schemas.microsoft.com/office/drawing/2014/main" id="{787CCBA6-5858-084C-B190-0AD047CD84B0}"/>
              </a:ext>
            </a:extLst>
          </p:cNvPr>
          <p:cNvSpPr txBox="1">
            <a:spLocks noChangeArrowheads="1"/>
          </p:cNvSpPr>
          <p:nvPr/>
        </p:nvSpPr>
        <p:spPr bwMode="auto">
          <a:xfrm>
            <a:off x="152400" y="152400"/>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Conclusion and Acknowledgements</a:t>
            </a:r>
          </a:p>
        </p:txBody>
      </p:sp>
      <p:pic>
        <p:nvPicPr>
          <p:cNvPr id="5" name="Picture 4">
            <a:extLst>
              <a:ext uri="{FF2B5EF4-FFF2-40B4-BE49-F238E27FC236}">
                <a16:creationId xmlns:a16="http://schemas.microsoft.com/office/drawing/2014/main" id="{CBFB6B68-FE75-1448-A5E0-8BD8889D159A}"/>
              </a:ext>
            </a:extLst>
          </p:cNvPr>
          <p:cNvPicPr>
            <a:picLocks noChangeAspect="1"/>
          </p:cNvPicPr>
          <p:nvPr/>
        </p:nvPicPr>
        <p:blipFill rotWithShape="1">
          <a:blip r:embed="rId3"/>
          <a:srcRect r="13439"/>
          <a:stretch/>
        </p:blipFill>
        <p:spPr>
          <a:xfrm>
            <a:off x="-3834" y="5290308"/>
            <a:ext cx="6633234" cy="1066041"/>
          </a:xfrm>
          <a:prstGeom prst="rect">
            <a:avLst/>
          </a:prstGeom>
        </p:spPr>
      </p:pic>
      <p:pic>
        <p:nvPicPr>
          <p:cNvPr id="6" name="Picture 5">
            <a:extLst>
              <a:ext uri="{FF2B5EF4-FFF2-40B4-BE49-F238E27FC236}">
                <a16:creationId xmlns:a16="http://schemas.microsoft.com/office/drawing/2014/main" id="{F0B69113-8B44-9749-97CA-050221D60398}"/>
              </a:ext>
            </a:extLst>
          </p:cNvPr>
          <p:cNvPicPr>
            <a:picLocks noChangeAspect="1"/>
          </p:cNvPicPr>
          <p:nvPr/>
        </p:nvPicPr>
        <p:blipFill rotWithShape="1">
          <a:blip r:embed="rId4"/>
          <a:srcRect t="14399" b="13600"/>
          <a:stretch/>
        </p:blipFill>
        <p:spPr>
          <a:xfrm>
            <a:off x="6924261" y="5378182"/>
            <a:ext cx="2173705" cy="978167"/>
          </a:xfrm>
          <a:prstGeom prst="rect">
            <a:avLst/>
          </a:prstGeom>
        </p:spPr>
      </p:pic>
      <p:pic>
        <p:nvPicPr>
          <p:cNvPr id="7" name="Picture 6">
            <a:extLst>
              <a:ext uri="{FF2B5EF4-FFF2-40B4-BE49-F238E27FC236}">
                <a16:creationId xmlns:a16="http://schemas.microsoft.com/office/drawing/2014/main" id="{B002C813-5CEC-B74D-AEFD-B5C4CC34A9CC}"/>
              </a:ext>
            </a:extLst>
          </p:cNvPr>
          <p:cNvPicPr>
            <a:picLocks noChangeAspect="1"/>
          </p:cNvPicPr>
          <p:nvPr/>
        </p:nvPicPr>
        <p:blipFill>
          <a:blip r:embed="rId5"/>
          <a:stretch>
            <a:fillRect/>
          </a:stretch>
        </p:blipFill>
        <p:spPr>
          <a:xfrm>
            <a:off x="5037813" y="990600"/>
            <a:ext cx="3953787" cy="2819400"/>
          </a:xfrm>
          <a:prstGeom prst="rect">
            <a:avLst/>
          </a:prstGeom>
        </p:spPr>
      </p:pic>
      <p:sp>
        <p:nvSpPr>
          <p:cNvPr id="11" name="TextBox 10">
            <a:extLst>
              <a:ext uri="{FF2B5EF4-FFF2-40B4-BE49-F238E27FC236}">
                <a16:creationId xmlns:a16="http://schemas.microsoft.com/office/drawing/2014/main" id="{F226954D-CC2D-514A-83A7-41AAE68F6826}"/>
              </a:ext>
            </a:extLst>
          </p:cNvPr>
          <p:cNvSpPr txBox="1"/>
          <p:nvPr/>
        </p:nvSpPr>
        <p:spPr>
          <a:xfrm>
            <a:off x="371061" y="1272209"/>
            <a:ext cx="4200939" cy="3323987"/>
          </a:xfrm>
          <a:prstGeom prst="rect">
            <a:avLst/>
          </a:prstGeom>
          <a:noFill/>
        </p:spPr>
        <p:txBody>
          <a:bodyPr wrap="square" rtlCol="0">
            <a:spAutoFit/>
          </a:bodyPr>
          <a:lstStyle/>
          <a:p>
            <a:r>
              <a:rPr lang="en-US" sz="2400" b="1" dirty="0"/>
              <a:t>Broad Goal: </a:t>
            </a:r>
          </a:p>
          <a:p>
            <a:r>
              <a:rPr lang="en-US" b="1" dirty="0"/>
              <a:t>Study phonon-defect interactions using the tools of perturbation theory and continuum elasticity theory</a:t>
            </a:r>
          </a:p>
          <a:p>
            <a:endParaRPr lang="en-US" b="1" dirty="0"/>
          </a:p>
          <a:p>
            <a:r>
              <a:rPr lang="en-US" b="1" dirty="0"/>
              <a:t>Apply models in the context of real materials</a:t>
            </a:r>
          </a:p>
          <a:p>
            <a:endParaRPr lang="en-US" b="1" dirty="0"/>
          </a:p>
          <a:p>
            <a:r>
              <a:rPr lang="en-US" sz="2400" b="1" dirty="0"/>
              <a:t>Proposal:</a:t>
            </a:r>
          </a:p>
          <a:p>
            <a:r>
              <a:rPr lang="en-US" b="1" dirty="0"/>
              <a:t>Further development of physics-based models of phonon-interface scattering</a:t>
            </a:r>
          </a:p>
        </p:txBody>
      </p:sp>
      <p:pic>
        <p:nvPicPr>
          <p:cNvPr id="13" name="Picture 12">
            <a:extLst>
              <a:ext uri="{FF2B5EF4-FFF2-40B4-BE49-F238E27FC236}">
                <a16:creationId xmlns:a16="http://schemas.microsoft.com/office/drawing/2014/main" id="{F54C0493-FD9A-EB42-A1CC-DFF942613706}"/>
              </a:ext>
            </a:extLst>
          </p:cNvPr>
          <p:cNvPicPr>
            <a:picLocks noChangeAspect="1"/>
          </p:cNvPicPr>
          <p:nvPr/>
        </p:nvPicPr>
        <p:blipFill>
          <a:blip r:embed="rId6"/>
          <a:stretch>
            <a:fillRect/>
          </a:stretch>
        </p:blipFill>
        <p:spPr>
          <a:xfrm>
            <a:off x="7939867" y="3810000"/>
            <a:ext cx="1066800" cy="1589531"/>
          </a:xfrm>
          <a:prstGeom prst="rect">
            <a:avLst/>
          </a:prstGeom>
        </p:spPr>
      </p:pic>
    </p:spTree>
    <p:extLst>
      <p:ext uri="{BB962C8B-B14F-4D97-AF65-F5344CB8AC3E}">
        <p14:creationId xmlns:p14="http://schemas.microsoft.com/office/powerpoint/2010/main" val="3058624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685800" y="38862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Extra Slides</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mtClean="0"/>
              <a:pPr>
                <a:defRPr/>
              </a:pPr>
              <a:t>34</a:t>
            </a:fld>
            <a:endParaRPr lang="en-US"/>
          </a:p>
        </p:txBody>
      </p:sp>
    </p:spTree>
    <p:extLst>
      <p:ext uri="{BB962C8B-B14F-4D97-AF65-F5344CB8AC3E}">
        <p14:creationId xmlns:p14="http://schemas.microsoft.com/office/powerpoint/2010/main" val="387914927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9B7EA6-A68A-ED49-A891-5A34B3EBFD39}"/>
              </a:ext>
            </a:extLst>
          </p:cNvPr>
          <p:cNvSpPr>
            <a:spLocks noGrp="1"/>
          </p:cNvSpPr>
          <p:nvPr>
            <p:ph type="sldNum" sz="quarter" idx="12"/>
          </p:nvPr>
        </p:nvSpPr>
        <p:spPr/>
        <p:txBody>
          <a:bodyPr/>
          <a:lstStyle/>
          <a:p>
            <a:fld id="{0624AEE6-E942-4F5C-A610-97CA4B6B6DBA}" type="slidenum">
              <a:rPr lang="en-US" smtClean="0"/>
              <a:pPr/>
              <a:t>35</a:t>
            </a:fld>
            <a:endParaRPr lang="en-US"/>
          </a:p>
        </p:txBody>
      </p:sp>
      <p:pic>
        <p:nvPicPr>
          <p:cNvPr id="4" name="Picture 3">
            <a:extLst>
              <a:ext uri="{FF2B5EF4-FFF2-40B4-BE49-F238E27FC236}">
                <a16:creationId xmlns:a16="http://schemas.microsoft.com/office/drawing/2014/main" id="{0F2C82EA-B738-7745-8664-D7E07692C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019" y="457200"/>
            <a:ext cx="7393781" cy="5715000"/>
          </a:xfrm>
          <a:prstGeom prst="rect">
            <a:avLst/>
          </a:prstGeom>
        </p:spPr>
      </p:pic>
    </p:spTree>
    <p:extLst>
      <p:ext uri="{BB962C8B-B14F-4D97-AF65-F5344CB8AC3E}">
        <p14:creationId xmlns:p14="http://schemas.microsoft.com/office/powerpoint/2010/main" val="3453376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A206814-0391-474B-90BE-669B11E426FB}" type="slidenum">
              <a:rPr lang="en-US" smtClean="0"/>
              <a:t>36</a:t>
            </a:fld>
            <a:endParaRPr lang="en-US"/>
          </a:p>
        </p:txBody>
      </p:sp>
      <p:sp>
        <p:nvSpPr>
          <p:cNvPr id="22" name="Text Box 4">
            <a:extLst>
              <a:ext uri="{FF2B5EF4-FFF2-40B4-BE49-F238E27FC236}">
                <a16:creationId xmlns:a16="http://schemas.microsoft.com/office/drawing/2014/main" id="{7463707B-1D2E-4A43-BCBE-16A12CE989EE}"/>
              </a:ext>
            </a:extLst>
          </p:cNvPr>
          <p:cNvSpPr txBox="1">
            <a:spLocks noChangeArrowheads="1"/>
          </p:cNvSpPr>
          <p:nvPr/>
        </p:nvSpPr>
        <p:spPr bwMode="auto">
          <a:xfrm>
            <a:off x="19050" y="100438"/>
            <a:ext cx="93535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2" name="TextBox 1">
            <a:extLst>
              <a:ext uri="{FF2B5EF4-FFF2-40B4-BE49-F238E27FC236}">
                <a16:creationId xmlns:a16="http://schemas.microsoft.com/office/drawing/2014/main" id="{2B63FE26-11C1-6146-8B35-23D21A75646D}"/>
              </a:ext>
            </a:extLst>
          </p:cNvPr>
          <p:cNvSpPr txBox="1"/>
          <p:nvPr/>
        </p:nvSpPr>
        <p:spPr>
          <a:xfrm>
            <a:off x="96252" y="609600"/>
            <a:ext cx="8610600" cy="400110"/>
          </a:xfrm>
          <a:prstGeom prst="rect">
            <a:avLst/>
          </a:prstGeom>
          <a:noFill/>
        </p:spPr>
        <p:txBody>
          <a:bodyPr wrap="square" rtlCol="0">
            <a:spAutoFit/>
          </a:bodyPr>
          <a:lstStyle/>
          <a:p>
            <a:r>
              <a:rPr lang="en-US" sz="2000" b="1" dirty="0"/>
              <a:t>To Date: Largest Consolidated Database of Thermoelectric Quality Factor </a:t>
            </a:r>
          </a:p>
        </p:txBody>
      </p:sp>
      <p:sp>
        <p:nvSpPr>
          <p:cNvPr id="21" name="TextBox 20">
            <a:extLst>
              <a:ext uri="{FF2B5EF4-FFF2-40B4-BE49-F238E27FC236}">
                <a16:creationId xmlns:a16="http://schemas.microsoft.com/office/drawing/2014/main" id="{EC84A4E3-C98A-FF42-A932-EB9D74C8FC88}"/>
              </a:ext>
            </a:extLst>
          </p:cNvPr>
          <p:cNvSpPr txBox="1"/>
          <p:nvPr/>
        </p:nvSpPr>
        <p:spPr>
          <a:xfrm>
            <a:off x="96251" y="990600"/>
            <a:ext cx="9011653" cy="707886"/>
          </a:xfrm>
          <a:prstGeom prst="rect">
            <a:avLst/>
          </a:prstGeom>
          <a:noFill/>
        </p:spPr>
        <p:txBody>
          <a:bodyPr wrap="square" rtlCol="0">
            <a:spAutoFit/>
          </a:bodyPr>
          <a:lstStyle/>
          <a:p>
            <a:r>
              <a:rPr lang="en-US" sz="2000" b="1" dirty="0"/>
              <a:t>1) Use Clustering Analysis, Dimensionality Reduction, and Regression Techniques to Expose Underlying Patterns/Groupings in the Database</a:t>
            </a:r>
          </a:p>
        </p:txBody>
      </p:sp>
      <p:pic>
        <p:nvPicPr>
          <p:cNvPr id="4" name="Picture 3" descr="A screenshot of a cell phone&#10;&#10;Description automatically generated">
            <a:extLst>
              <a:ext uri="{FF2B5EF4-FFF2-40B4-BE49-F238E27FC236}">
                <a16:creationId xmlns:a16="http://schemas.microsoft.com/office/drawing/2014/main" id="{0825D281-60B0-5046-B075-F1261F80F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8" y="4974789"/>
            <a:ext cx="8367712" cy="1347053"/>
          </a:xfrm>
          <a:prstGeom prst="rect">
            <a:avLst/>
          </a:prstGeom>
        </p:spPr>
      </p:pic>
      <p:pic>
        <p:nvPicPr>
          <p:cNvPr id="9" name="Picture 8">
            <a:extLst>
              <a:ext uri="{FF2B5EF4-FFF2-40B4-BE49-F238E27FC236}">
                <a16:creationId xmlns:a16="http://schemas.microsoft.com/office/drawing/2014/main" id="{51442336-CF67-0F4C-AD0C-29C5FE47D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828800"/>
            <a:ext cx="7661246" cy="2971800"/>
          </a:xfrm>
          <a:prstGeom prst="rect">
            <a:avLst/>
          </a:prstGeom>
        </p:spPr>
      </p:pic>
      <p:sp>
        <p:nvSpPr>
          <p:cNvPr id="3" name="Round Single Corner Rectangle 2">
            <a:extLst>
              <a:ext uri="{FF2B5EF4-FFF2-40B4-BE49-F238E27FC236}">
                <a16:creationId xmlns:a16="http://schemas.microsoft.com/office/drawing/2014/main" id="{9EFC37FE-ACE3-9B4B-ABF3-3DA99FD2531B}"/>
              </a:ext>
            </a:extLst>
          </p:cNvPr>
          <p:cNvSpPr/>
          <p:nvPr/>
        </p:nvSpPr>
        <p:spPr>
          <a:xfrm>
            <a:off x="533400" y="5449824"/>
            <a:ext cx="6126480" cy="219456"/>
          </a:xfrm>
          <a:prstGeom prst="round1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8381741-1A4B-E643-9FC6-CD21CE11311C}"/>
              </a:ext>
            </a:extLst>
          </p:cNvPr>
          <p:cNvSpPr/>
          <p:nvPr/>
        </p:nvSpPr>
        <p:spPr>
          <a:xfrm>
            <a:off x="533400" y="5257800"/>
            <a:ext cx="4121944" cy="192024"/>
          </a:xfrm>
          <a:prstGeom prst="rect">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F43910-A273-2144-908A-485637C6E098}"/>
              </a:ext>
            </a:extLst>
          </p:cNvPr>
          <p:cNvSpPr/>
          <p:nvPr/>
        </p:nvSpPr>
        <p:spPr>
          <a:xfrm>
            <a:off x="2590800" y="5038344"/>
            <a:ext cx="4121944" cy="192024"/>
          </a:xfrm>
          <a:prstGeom prst="rect">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46AD39-2866-EC4F-84BB-D48AAE53BAA0}"/>
              </a:ext>
            </a:extLst>
          </p:cNvPr>
          <p:cNvSpPr txBox="1"/>
          <p:nvPr/>
        </p:nvSpPr>
        <p:spPr>
          <a:xfrm>
            <a:off x="19050" y="5038344"/>
            <a:ext cx="567214" cy="369332"/>
          </a:xfrm>
          <a:prstGeom prst="rect">
            <a:avLst/>
          </a:prstGeom>
          <a:noFill/>
        </p:spPr>
        <p:txBody>
          <a:bodyPr wrap="square" rtlCol="0">
            <a:spAutoFit/>
          </a:bodyPr>
          <a:lstStyle/>
          <a:p>
            <a:r>
              <a:rPr lang="en-US" dirty="0">
                <a:solidFill>
                  <a:srgbClr val="C00000"/>
                </a:solidFill>
              </a:rPr>
              <a:t>PC1</a:t>
            </a:r>
          </a:p>
        </p:txBody>
      </p:sp>
      <p:sp>
        <p:nvSpPr>
          <p:cNvPr id="12" name="TextBox 11">
            <a:extLst>
              <a:ext uri="{FF2B5EF4-FFF2-40B4-BE49-F238E27FC236}">
                <a16:creationId xmlns:a16="http://schemas.microsoft.com/office/drawing/2014/main" id="{6F0E0E9D-EF15-0443-9E60-EA667F25CD13}"/>
              </a:ext>
            </a:extLst>
          </p:cNvPr>
          <p:cNvSpPr txBox="1"/>
          <p:nvPr/>
        </p:nvSpPr>
        <p:spPr>
          <a:xfrm>
            <a:off x="19050" y="5357859"/>
            <a:ext cx="567214" cy="369332"/>
          </a:xfrm>
          <a:prstGeom prst="rect">
            <a:avLst/>
          </a:prstGeom>
          <a:noFill/>
        </p:spPr>
        <p:txBody>
          <a:bodyPr wrap="square" rtlCol="0">
            <a:spAutoFit/>
          </a:bodyPr>
          <a:lstStyle/>
          <a:p>
            <a:r>
              <a:rPr lang="en-US" dirty="0">
                <a:solidFill>
                  <a:schemeClr val="accent1">
                    <a:lumMod val="50000"/>
                  </a:schemeClr>
                </a:solidFill>
              </a:rPr>
              <a:t>PC2</a:t>
            </a:r>
          </a:p>
        </p:txBody>
      </p:sp>
    </p:spTree>
    <p:extLst>
      <p:ext uri="{BB962C8B-B14F-4D97-AF65-F5344CB8AC3E}">
        <p14:creationId xmlns:p14="http://schemas.microsoft.com/office/powerpoint/2010/main" val="2117172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062AE7-E85B-A648-A467-76DF52E55EB9}"/>
              </a:ext>
            </a:extLst>
          </p:cNvPr>
          <p:cNvSpPr>
            <a:spLocks noGrp="1"/>
          </p:cNvSpPr>
          <p:nvPr>
            <p:ph type="sldNum" sz="quarter" idx="12"/>
          </p:nvPr>
        </p:nvSpPr>
        <p:spPr/>
        <p:txBody>
          <a:bodyPr/>
          <a:lstStyle/>
          <a:p>
            <a:fld id="{0624AEE6-E942-4F5C-A610-97CA4B6B6DBA}" type="slidenum">
              <a:rPr lang="en-US" smtClean="0"/>
              <a:pPr/>
              <a:t>37</a:t>
            </a:fld>
            <a:endParaRPr lang="en-US"/>
          </a:p>
        </p:txBody>
      </p:sp>
      <p:sp>
        <p:nvSpPr>
          <p:cNvPr id="3" name="Text Box 4">
            <a:extLst>
              <a:ext uri="{FF2B5EF4-FFF2-40B4-BE49-F238E27FC236}">
                <a16:creationId xmlns:a16="http://schemas.microsoft.com/office/drawing/2014/main" id="{CB10C068-FF74-6B4E-84AA-EF1FB68D0159}"/>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err="1">
                <a:solidFill>
                  <a:srgbClr val="000000"/>
                </a:solidFill>
              </a:rPr>
              <a:t>MagicMat</a:t>
            </a:r>
            <a:r>
              <a:rPr lang="en-US" altLang="en-US" sz="3200" dirty="0">
                <a:solidFill>
                  <a:srgbClr val="000000"/>
                </a:solidFill>
              </a:rPr>
              <a:t> Example Entry:</a:t>
            </a:r>
          </a:p>
        </p:txBody>
      </p:sp>
      <p:sp>
        <p:nvSpPr>
          <p:cNvPr id="16" name="TextBox 15">
            <a:extLst>
              <a:ext uri="{FF2B5EF4-FFF2-40B4-BE49-F238E27FC236}">
                <a16:creationId xmlns:a16="http://schemas.microsoft.com/office/drawing/2014/main" id="{65EBA20E-949B-2949-AFCD-CCB9B4405572}"/>
              </a:ext>
            </a:extLst>
          </p:cNvPr>
          <p:cNvSpPr txBox="1"/>
          <p:nvPr/>
        </p:nvSpPr>
        <p:spPr>
          <a:xfrm>
            <a:off x="4114800" y="6478832"/>
            <a:ext cx="4724400" cy="307777"/>
          </a:xfrm>
          <a:prstGeom prst="rect">
            <a:avLst/>
          </a:prstGeom>
          <a:noFill/>
        </p:spPr>
        <p:txBody>
          <a:bodyPr wrap="square" rtlCol="0">
            <a:spAutoFit/>
          </a:bodyPr>
          <a:lstStyle/>
          <a:p>
            <a:r>
              <a:rPr lang="en-US" sz="1400" dirty="0">
                <a:solidFill>
                  <a:schemeClr val="bg1">
                    <a:lumMod val="75000"/>
                  </a:schemeClr>
                </a:solidFill>
                <a:latin typeface="Calibri" panose="020F0502020204030204" pitchFamily="34" charset="0"/>
                <a:cs typeface="Calibri" panose="020F0502020204030204" pitchFamily="34" charset="0"/>
              </a:rPr>
              <a:t>Kang and Snyder .</a:t>
            </a:r>
            <a:r>
              <a:rPr lang="en-US" sz="1400" dirty="0">
                <a:solidFill>
                  <a:schemeClr val="bg1">
                    <a:lumMod val="75000"/>
                  </a:schemeClr>
                </a:solidFill>
                <a:hlinkClick r:id="rId3">
                  <a:extLst>
                    <a:ext uri="{A12FA001-AC4F-418D-AE19-62706E023703}">
                      <ahyp:hlinkClr xmlns:ahyp="http://schemas.microsoft.com/office/drawing/2018/hyperlinkcolor" val="tx"/>
                    </a:ext>
                  </a:extLst>
                </a:hlinkClick>
              </a:rPr>
              <a:t> https://arxiv.org/abs/1710.06896</a:t>
            </a:r>
            <a:r>
              <a:rPr lang="en-US" sz="1400" dirty="0">
                <a:solidFill>
                  <a:schemeClr val="bg1">
                    <a:lumMod val="75000"/>
                  </a:schemeClr>
                </a:solidFill>
              </a:rPr>
              <a:t> </a:t>
            </a:r>
            <a:r>
              <a:rPr lang="en-US" sz="1400" dirty="0">
                <a:solidFill>
                  <a:schemeClr val="bg1">
                    <a:lumMod val="75000"/>
                  </a:schemeClr>
                </a:solidFill>
                <a:latin typeface="Calibri" panose="020F0502020204030204" pitchFamily="34" charset="0"/>
                <a:cs typeface="Calibri" panose="020F0502020204030204" pitchFamily="34" charset="0"/>
              </a:rPr>
              <a:t>(2017)</a:t>
            </a:r>
          </a:p>
        </p:txBody>
      </p:sp>
      <p:pic>
        <p:nvPicPr>
          <p:cNvPr id="20" name="Picture 19">
            <a:extLst>
              <a:ext uri="{FF2B5EF4-FFF2-40B4-BE49-F238E27FC236}">
                <a16:creationId xmlns:a16="http://schemas.microsoft.com/office/drawing/2014/main" id="{D904FD37-44A5-7442-B06A-847BFC12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48940"/>
            <a:ext cx="9144000" cy="1251460"/>
          </a:xfrm>
          <a:prstGeom prst="rect">
            <a:avLst/>
          </a:prstGeom>
        </p:spPr>
      </p:pic>
      <p:pic>
        <p:nvPicPr>
          <p:cNvPr id="22" name="Picture 21">
            <a:extLst>
              <a:ext uri="{FF2B5EF4-FFF2-40B4-BE49-F238E27FC236}">
                <a16:creationId xmlns:a16="http://schemas.microsoft.com/office/drawing/2014/main" id="{F1E65E40-F92A-9B49-A1C8-F1977102E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600" y="3200400"/>
            <a:ext cx="4038600" cy="3147843"/>
          </a:xfrm>
          <a:prstGeom prst="rect">
            <a:avLst/>
          </a:prstGeom>
        </p:spPr>
      </p:pic>
      <p:pic>
        <p:nvPicPr>
          <p:cNvPr id="24" name="Picture 23">
            <a:extLst>
              <a:ext uri="{FF2B5EF4-FFF2-40B4-BE49-F238E27FC236}">
                <a16:creationId xmlns:a16="http://schemas.microsoft.com/office/drawing/2014/main" id="{5E55DAAC-C7A5-C140-8B0E-CCD01E6804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577489"/>
            <a:ext cx="4112749" cy="2739289"/>
          </a:xfrm>
          <a:prstGeom prst="rect">
            <a:avLst/>
          </a:prstGeom>
        </p:spPr>
      </p:pic>
      <p:pic>
        <p:nvPicPr>
          <p:cNvPr id="30" name="Picture 29">
            <a:extLst>
              <a:ext uri="{FF2B5EF4-FFF2-40B4-BE49-F238E27FC236}">
                <a16:creationId xmlns:a16="http://schemas.microsoft.com/office/drawing/2014/main" id="{4FAEC3CD-4446-034C-B45D-C9EC94CC6FCC}"/>
              </a:ext>
            </a:extLst>
          </p:cNvPr>
          <p:cNvPicPr>
            <a:picLocks noChangeAspect="1"/>
          </p:cNvPicPr>
          <p:nvPr/>
        </p:nvPicPr>
        <p:blipFill rotWithShape="1">
          <a:blip r:embed="rId7">
            <a:extLst>
              <a:ext uri="{28A0092B-C50C-407E-A947-70E740481C1C}">
                <a14:useLocalDpi xmlns:a14="http://schemas.microsoft.com/office/drawing/2010/main" val="0"/>
              </a:ext>
            </a:extLst>
          </a:blip>
          <a:srcRect t="23373"/>
          <a:stretch/>
        </p:blipFill>
        <p:spPr>
          <a:xfrm>
            <a:off x="0" y="762000"/>
            <a:ext cx="9144000" cy="1058955"/>
          </a:xfrm>
          <a:prstGeom prst="rect">
            <a:avLst/>
          </a:prstGeom>
        </p:spPr>
      </p:pic>
    </p:spTree>
    <p:extLst>
      <p:ext uri="{BB962C8B-B14F-4D97-AF65-F5344CB8AC3E}">
        <p14:creationId xmlns:p14="http://schemas.microsoft.com/office/powerpoint/2010/main" val="315574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86B7C28-8F95-584F-9D20-A0EAC61CB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50" y="184331"/>
            <a:ext cx="2819400" cy="3157140"/>
          </a:xfrm>
          <a:prstGeom prst="rect">
            <a:avLst/>
          </a:prstGeom>
        </p:spPr>
      </p:pic>
      <p:sp>
        <p:nvSpPr>
          <p:cNvPr id="2" name="Slide Number Placeholder 1">
            <a:extLst>
              <a:ext uri="{FF2B5EF4-FFF2-40B4-BE49-F238E27FC236}">
                <a16:creationId xmlns:a16="http://schemas.microsoft.com/office/drawing/2014/main" id="{39BC64F4-8EC4-3049-9102-33E4C5169859}"/>
              </a:ext>
            </a:extLst>
          </p:cNvPr>
          <p:cNvSpPr>
            <a:spLocks noGrp="1"/>
          </p:cNvSpPr>
          <p:nvPr>
            <p:ph type="sldNum" sz="quarter" idx="12"/>
          </p:nvPr>
        </p:nvSpPr>
        <p:spPr/>
        <p:txBody>
          <a:bodyPr/>
          <a:lstStyle/>
          <a:p>
            <a:fld id="{0624AEE6-E942-4F5C-A610-97CA4B6B6DBA}" type="slidenum">
              <a:rPr lang="en-US" smtClean="0"/>
              <a:pPr/>
              <a:t>38</a:t>
            </a:fld>
            <a:endParaRPr lang="en-US"/>
          </a:p>
        </p:txBody>
      </p:sp>
      <p:sp>
        <p:nvSpPr>
          <p:cNvPr id="3" name="Text Box 4">
            <a:extLst>
              <a:ext uri="{FF2B5EF4-FFF2-40B4-BE49-F238E27FC236}">
                <a16:creationId xmlns:a16="http://schemas.microsoft.com/office/drawing/2014/main" id="{D43E6BB0-B2EB-3640-846C-C23A699C04AA}"/>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Phonons as Plane Wave Solutions in a Harmonic Solid </a:t>
            </a:r>
          </a:p>
        </p:txBody>
      </p:sp>
      <p:sp>
        <p:nvSpPr>
          <p:cNvPr id="8" name="TextBox 7">
            <a:extLst>
              <a:ext uri="{FF2B5EF4-FFF2-40B4-BE49-F238E27FC236}">
                <a16:creationId xmlns:a16="http://schemas.microsoft.com/office/drawing/2014/main" id="{A7705961-2E96-DC4D-AAD9-26AA3ECEEB62}"/>
              </a:ext>
            </a:extLst>
          </p:cNvPr>
          <p:cNvSpPr txBox="1"/>
          <p:nvPr/>
        </p:nvSpPr>
        <p:spPr>
          <a:xfrm>
            <a:off x="6858000" y="6443526"/>
            <a:ext cx="2133600" cy="369332"/>
          </a:xfrm>
          <a:prstGeom prst="rect">
            <a:avLst/>
          </a:prstGeom>
          <a:noFill/>
        </p:spPr>
        <p:txBody>
          <a:bodyPr wrap="square" rtlCol="0">
            <a:spAutoFit/>
          </a:bodyPr>
          <a:lstStyle/>
          <a:p>
            <a:r>
              <a:rPr lang="en-US" dirty="0">
                <a:solidFill>
                  <a:schemeClr val="bg1">
                    <a:lumMod val="95000"/>
                  </a:schemeClr>
                </a:solidFill>
              </a:rPr>
              <a:t>Riley’s Thesis</a:t>
            </a:r>
          </a:p>
        </p:txBody>
      </p:sp>
      <p:pic>
        <p:nvPicPr>
          <p:cNvPr id="11" name="Picture 10">
            <a:extLst>
              <a:ext uri="{FF2B5EF4-FFF2-40B4-BE49-F238E27FC236}">
                <a16:creationId xmlns:a16="http://schemas.microsoft.com/office/drawing/2014/main" id="{B361DA91-1642-3A4A-BE6F-CB40376AA16B}"/>
              </a:ext>
            </a:extLst>
          </p:cNvPr>
          <p:cNvPicPr>
            <a:picLocks noChangeAspect="1"/>
          </p:cNvPicPr>
          <p:nvPr/>
        </p:nvPicPr>
        <p:blipFill rotWithShape="1">
          <a:blip r:embed="rId4"/>
          <a:srcRect l="2325" b="7170"/>
          <a:stretch/>
        </p:blipFill>
        <p:spPr>
          <a:xfrm>
            <a:off x="6259551" y="3093183"/>
            <a:ext cx="2732049" cy="2667000"/>
          </a:xfrm>
          <a:prstGeom prst="rect">
            <a:avLst/>
          </a:prstGeom>
        </p:spPr>
      </p:pic>
      <p:pic>
        <p:nvPicPr>
          <p:cNvPr id="20" name="Picture 19" descr="A close up of a logo&#10;&#10;Description automatically generated">
            <a:extLst>
              <a:ext uri="{FF2B5EF4-FFF2-40B4-BE49-F238E27FC236}">
                <a16:creationId xmlns:a16="http://schemas.microsoft.com/office/drawing/2014/main" id="{049352E2-29EA-F747-9275-0EB25413B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63" y="1066800"/>
            <a:ext cx="5577654" cy="696328"/>
          </a:xfrm>
          <a:prstGeom prst="rect">
            <a:avLst/>
          </a:prstGeom>
        </p:spPr>
      </p:pic>
      <p:cxnSp>
        <p:nvCxnSpPr>
          <p:cNvPr id="22" name="Straight Connector 21">
            <a:extLst>
              <a:ext uri="{FF2B5EF4-FFF2-40B4-BE49-F238E27FC236}">
                <a16:creationId xmlns:a16="http://schemas.microsoft.com/office/drawing/2014/main" id="{6B0FFD77-C1F4-4743-A657-1749C3C17724}"/>
              </a:ext>
            </a:extLst>
          </p:cNvPr>
          <p:cNvCxnSpPr>
            <a:cxnSpLocks/>
          </p:cNvCxnSpPr>
          <p:nvPr/>
        </p:nvCxnSpPr>
        <p:spPr>
          <a:xfrm flipV="1">
            <a:off x="3505200" y="1066800"/>
            <a:ext cx="1981200" cy="696328"/>
          </a:xfrm>
          <a:prstGeom prst="line">
            <a:avLst/>
          </a:prstGeom>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858124A-DB99-FC45-BB76-F589E5B0C7E0}"/>
              </a:ext>
            </a:extLst>
          </p:cNvPr>
          <p:cNvSpPr txBox="1"/>
          <p:nvPr/>
        </p:nvSpPr>
        <p:spPr>
          <a:xfrm>
            <a:off x="423863" y="762000"/>
            <a:ext cx="1785937" cy="369332"/>
          </a:xfrm>
          <a:prstGeom prst="rect">
            <a:avLst/>
          </a:prstGeom>
          <a:noFill/>
        </p:spPr>
        <p:txBody>
          <a:bodyPr wrap="square" rtlCol="0">
            <a:spAutoFit/>
          </a:bodyPr>
          <a:lstStyle/>
          <a:p>
            <a:r>
              <a:rPr lang="en-US" i="1" dirty="0"/>
              <a:t>Harmonic…</a:t>
            </a:r>
          </a:p>
        </p:txBody>
      </p:sp>
      <p:sp>
        <p:nvSpPr>
          <p:cNvPr id="26" name="TextBox 25">
            <a:extLst>
              <a:ext uri="{FF2B5EF4-FFF2-40B4-BE49-F238E27FC236}">
                <a16:creationId xmlns:a16="http://schemas.microsoft.com/office/drawing/2014/main" id="{5FDEB2FF-3A6E-CD41-8BE6-5F89C3F8B2CE}"/>
              </a:ext>
            </a:extLst>
          </p:cNvPr>
          <p:cNvSpPr txBox="1"/>
          <p:nvPr/>
        </p:nvSpPr>
        <p:spPr>
          <a:xfrm>
            <a:off x="423862" y="1883262"/>
            <a:ext cx="1785937" cy="369332"/>
          </a:xfrm>
          <a:prstGeom prst="rect">
            <a:avLst/>
          </a:prstGeom>
          <a:noFill/>
        </p:spPr>
        <p:txBody>
          <a:bodyPr wrap="square" rtlCol="0">
            <a:spAutoFit/>
          </a:bodyPr>
          <a:lstStyle/>
          <a:p>
            <a:r>
              <a:rPr lang="en-US" i="1" dirty="0"/>
              <a:t>Plane wave…</a:t>
            </a:r>
          </a:p>
        </p:txBody>
      </p:sp>
      <p:pic>
        <p:nvPicPr>
          <p:cNvPr id="28" name="Picture 27" descr="A picture containing table&#10;&#10;Description automatically generated">
            <a:extLst>
              <a:ext uri="{FF2B5EF4-FFF2-40B4-BE49-F238E27FC236}">
                <a16:creationId xmlns:a16="http://schemas.microsoft.com/office/drawing/2014/main" id="{97189E89-458A-E446-AF44-23558C2C55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048" y="2288029"/>
            <a:ext cx="4144981" cy="647021"/>
          </a:xfrm>
          <a:prstGeom prst="rect">
            <a:avLst/>
          </a:prstGeom>
        </p:spPr>
      </p:pic>
      <p:sp>
        <p:nvSpPr>
          <p:cNvPr id="29" name="TextBox 28">
            <a:extLst>
              <a:ext uri="{FF2B5EF4-FFF2-40B4-BE49-F238E27FC236}">
                <a16:creationId xmlns:a16="http://schemas.microsoft.com/office/drawing/2014/main" id="{07FC33D2-3664-F149-9537-5459BF3F2D1D}"/>
              </a:ext>
            </a:extLst>
          </p:cNvPr>
          <p:cNvSpPr txBox="1"/>
          <p:nvPr/>
        </p:nvSpPr>
        <p:spPr>
          <a:xfrm>
            <a:off x="423861" y="3124200"/>
            <a:ext cx="3767139" cy="369332"/>
          </a:xfrm>
          <a:prstGeom prst="rect">
            <a:avLst/>
          </a:prstGeom>
          <a:noFill/>
        </p:spPr>
        <p:txBody>
          <a:bodyPr wrap="square" rtlCol="0">
            <a:spAutoFit/>
          </a:bodyPr>
          <a:lstStyle/>
          <a:p>
            <a:r>
              <a:rPr lang="en-US" i="1" dirty="0"/>
              <a:t>Solutions to equations of motion…</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FD8F5019-F151-7644-BC65-B9D04056205E}"/>
                  </a:ext>
                </a:extLst>
              </p:cNvPr>
              <p:cNvSpPr/>
              <p:nvPr/>
            </p:nvSpPr>
            <p:spPr>
              <a:xfrm>
                <a:off x="1828800" y="3505200"/>
                <a:ext cx="19203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𝑚𝑎</m:t>
                      </m:r>
                      <m:r>
                        <a:rPr lang="en-US" sz="2000" b="0" i="1" smtClean="0">
                          <a:latin typeface="Cambria Math" panose="02040503050406030204" pitchFamily="18" charset="0"/>
                        </a:rPr>
                        <m:t>=−</m:t>
                      </m:r>
                      <m:r>
                        <a:rPr lang="en-US" sz="2000" b="0" i="1" smtClean="0">
                          <a:latin typeface="Cambria Math" panose="02040503050406030204" pitchFamily="18" charset="0"/>
                        </a:rPr>
                        <m:t>𝑘𝑥</m:t>
                      </m:r>
                    </m:oMath>
                  </m:oMathPara>
                </a14:m>
                <a:endParaRPr lang="en-US" sz="2000" dirty="0"/>
              </a:p>
            </p:txBody>
          </p:sp>
        </mc:Choice>
        <mc:Fallback xmlns="">
          <p:sp>
            <p:nvSpPr>
              <p:cNvPr id="31" name="Rectangle 30">
                <a:extLst>
                  <a:ext uri="{FF2B5EF4-FFF2-40B4-BE49-F238E27FC236}">
                    <a16:creationId xmlns:a16="http://schemas.microsoft.com/office/drawing/2014/main" id="{FD8F5019-F151-7644-BC65-B9D04056205E}"/>
                  </a:ext>
                </a:extLst>
              </p:cNvPr>
              <p:cNvSpPr>
                <a:spLocks noRot="1" noChangeAspect="1" noMove="1" noResize="1" noEditPoints="1" noAdjustHandles="1" noChangeArrowheads="1" noChangeShapeType="1" noTextEdit="1"/>
              </p:cNvSpPr>
              <p:nvPr/>
            </p:nvSpPr>
            <p:spPr>
              <a:xfrm>
                <a:off x="1828800" y="3505200"/>
                <a:ext cx="1920334" cy="400110"/>
              </a:xfrm>
              <a:prstGeom prst="rect">
                <a:avLst/>
              </a:prstGeom>
              <a:blipFill>
                <a:blip r:embed="rId7"/>
                <a:stretch>
                  <a:fillRect/>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544690CC-8052-A04B-B1AE-9E6FB01EA264}"/>
              </a:ext>
            </a:extLst>
          </p:cNvPr>
          <p:cNvPicPr>
            <a:picLocks noChangeAspect="1"/>
          </p:cNvPicPr>
          <p:nvPr/>
        </p:nvPicPr>
        <p:blipFill rotWithShape="1">
          <a:blip r:embed="rId8">
            <a:extLst>
              <a:ext uri="{28A0092B-C50C-407E-A947-70E740481C1C}">
                <a14:useLocalDpi xmlns:a14="http://schemas.microsoft.com/office/drawing/2010/main" val="0"/>
              </a:ext>
            </a:extLst>
          </a:blip>
          <a:srcRect r="54167"/>
          <a:stretch/>
        </p:blipFill>
        <p:spPr>
          <a:xfrm>
            <a:off x="185737" y="3937203"/>
            <a:ext cx="3895238" cy="668203"/>
          </a:xfrm>
          <a:prstGeom prst="rect">
            <a:avLst/>
          </a:prstGeom>
        </p:spPr>
      </p:pic>
      <p:pic>
        <p:nvPicPr>
          <p:cNvPr id="37" name="Picture 36">
            <a:extLst>
              <a:ext uri="{FF2B5EF4-FFF2-40B4-BE49-F238E27FC236}">
                <a16:creationId xmlns:a16="http://schemas.microsoft.com/office/drawing/2014/main" id="{7E8C005E-946B-AC43-8B8C-566B76A9B221}"/>
              </a:ext>
            </a:extLst>
          </p:cNvPr>
          <p:cNvPicPr>
            <a:picLocks noChangeAspect="1"/>
          </p:cNvPicPr>
          <p:nvPr/>
        </p:nvPicPr>
        <p:blipFill rotWithShape="1">
          <a:blip r:embed="rId8">
            <a:extLst>
              <a:ext uri="{28A0092B-C50C-407E-A947-70E740481C1C}">
                <a14:useLocalDpi xmlns:a14="http://schemas.microsoft.com/office/drawing/2010/main" val="0"/>
              </a:ext>
            </a:extLst>
          </a:blip>
          <a:srcRect l="45833"/>
          <a:stretch/>
        </p:blipFill>
        <p:spPr>
          <a:xfrm>
            <a:off x="1600200" y="4392914"/>
            <a:ext cx="4457534" cy="647021"/>
          </a:xfrm>
          <a:prstGeom prst="rect">
            <a:avLst/>
          </a:prstGeom>
        </p:spPr>
      </p:pic>
      <p:sp>
        <p:nvSpPr>
          <p:cNvPr id="38" name="Rectangle 37">
            <a:extLst>
              <a:ext uri="{FF2B5EF4-FFF2-40B4-BE49-F238E27FC236}">
                <a16:creationId xmlns:a16="http://schemas.microsoft.com/office/drawing/2014/main" id="{80DFBEEE-7FCB-364F-82B4-69198FD376BD}"/>
              </a:ext>
            </a:extLst>
          </p:cNvPr>
          <p:cNvSpPr/>
          <p:nvPr/>
        </p:nvSpPr>
        <p:spPr>
          <a:xfrm>
            <a:off x="2438400" y="4568999"/>
            <a:ext cx="1143000" cy="231601"/>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picture containing stool, table&#10;&#10;Description automatically generated">
            <a:extLst>
              <a:ext uri="{FF2B5EF4-FFF2-40B4-BE49-F238E27FC236}">
                <a16:creationId xmlns:a16="http://schemas.microsoft.com/office/drawing/2014/main" id="{487CDAAE-75FF-A340-BB4E-5109FE756A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0150" y="5305146"/>
            <a:ext cx="2768600" cy="38100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FF601FD-F228-E841-8416-F9FFD00642C5}"/>
                  </a:ext>
                </a:extLst>
              </p:cNvPr>
              <p:cNvSpPr txBox="1"/>
              <p:nvPr/>
            </p:nvSpPr>
            <p:spPr>
              <a:xfrm>
                <a:off x="6858000" y="5733827"/>
                <a:ext cx="476284" cy="379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𝛼𝛽</m:t>
                          </m:r>
                        </m:sub>
                        <m:sup>
                          <m:r>
                            <a:rPr lang="en-US" b="0" i="1" smtClean="0">
                              <a:latin typeface="Cambria Math" panose="02040503050406030204" pitchFamily="18" charset="0"/>
                            </a:rPr>
                            <m:t>𝑖𝑗</m:t>
                          </m:r>
                        </m:sup>
                      </m:sSubSup>
                    </m:oMath>
                  </m:oMathPara>
                </a14:m>
                <a:endParaRPr lang="en-US" dirty="0"/>
              </a:p>
            </p:txBody>
          </p:sp>
        </mc:Choice>
        <mc:Fallback xmlns="">
          <p:sp>
            <p:nvSpPr>
              <p:cNvPr id="41" name="TextBox 40">
                <a:extLst>
                  <a:ext uri="{FF2B5EF4-FFF2-40B4-BE49-F238E27FC236}">
                    <a16:creationId xmlns:a16="http://schemas.microsoft.com/office/drawing/2014/main" id="{7FF601FD-F228-E841-8416-F9FFD00642C5}"/>
                  </a:ext>
                </a:extLst>
              </p:cNvPr>
              <p:cNvSpPr txBox="1">
                <a:spLocks noRot="1" noChangeAspect="1" noMove="1" noResize="1" noEditPoints="1" noAdjustHandles="1" noChangeArrowheads="1" noChangeShapeType="1" noTextEdit="1"/>
              </p:cNvSpPr>
              <p:nvPr/>
            </p:nvSpPr>
            <p:spPr>
              <a:xfrm>
                <a:off x="6858000" y="5733827"/>
                <a:ext cx="476284" cy="379271"/>
              </a:xfrm>
              <a:prstGeom prst="rect">
                <a:avLst/>
              </a:prstGeom>
              <a:blipFill>
                <a:blip r:embed="rId10"/>
                <a:stretch>
                  <a:fillRect l="-10526" r="-526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7C77D33-299D-F646-B330-D41A13CE7999}"/>
                  </a:ext>
                </a:extLst>
              </p:cNvPr>
              <p:cNvSpPr txBox="1"/>
              <p:nvPr/>
            </p:nvSpPr>
            <p:spPr>
              <a:xfrm>
                <a:off x="8108567" y="5754670"/>
                <a:ext cx="575094" cy="379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𝛼𝛽𝛾</m:t>
                          </m:r>
                        </m:sub>
                        <m:sup>
                          <m:r>
                            <a:rPr lang="en-US" b="0" i="1" smtClean="0">
                              <a:latin typeface="Cambria Math" panose="02040503050406030204" pitchFamily="18" charset="0"/>
                            </a:rPr>
                            <m:t>𝑖𝑗𝑘</m:t>
                          </m:r>
                        </m:sup>
                      </m:sSubSup>
                    </m:oMath>
                  </m:oMathPara>
                </a14:m>
                <a:endParaRPr lang="en-US" dirty="0"/>
              </a:p>
            </p:txBody>
          </p:sp>
        </mc:Choice>
        <mc:Fallback xmlns="">
          <p:sp>
            <p:nvSpPr>
              <p:cNvPr id="42" name="TextBox 41">
                <a:extLst>
                  <a:ext uri="{FF2B5EF4-FFF2-40B4-BE49-F238E27FC236}">
                    <a16:creationId xmlns:a16="http://schemas.microsoft.com/office/drawing/2014/main" id="{17C77D33-299D-F646-B330-D41A13CE7999}"/>
                  </a:ext>
                </a:extLst>
              </p:cNvPr>
              <p:cNvSpPr txBox="1">
                <a:spLocks noRot="1" noChangeAspect="1" noMove="1" noResize="1" noEditPoints="1" noAdjustHandles="1" noChangeArrowheads="1" noChangeShapeType="1" noTextEdit="1"/>
              </p:cNvSpPr>
              <p:nvPr/>
            </p:nvSpPr>
            <p:spPr>
              <a:xfrm>
                <a:off x="8108567" y="5754670"/>
                <a:ext cx="575094" cy="379271"/>
              </a:xfrm>
              <a:prstGeom prst="rect">
                <a:avLst/>
              </a:prstGeom>
              <a:blipFill>
                <a:blip r:embed="rId11"/>
                <a:stretch>
                  <a:fillRect l="-6383" r="-4255" b="-1935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F6382B4-EC82-DD44-ACFF-E68ABBCDF2F2}"/>
              </a:ext>
            </a:extLst>
          </p:cNvPr>
          <p:cNvSpPr txBox="1"/>
          <p:nvPr/>
        </p:nvSpPr>
        <p:spPr>
          <a:xfrm>
            <a:off x="2438400" y="6351002"/>
            <a:ext cx="4038600" cy="523220"/>
          </a:xfrm>
          <a:prstGeom prst="rect">
            <a:avLst/>
          </a:prstGeom>
          <a:noFill/>
        </p:spPr>
        <p:txBody>
          <a:bodyPr wrap="square" rtlCol="0">
            <a:spAutoFit/>
          </a:bodyPr>
          <a:lstStyle/>
          <a:p>
            <a:r>
              <a:rPr lang="en-US" sz="1400" dirty="0">
                <a:solidFill>
                  <a:schemeClr val="bg1"/>
                </a:solidFill>
                <a:hlinkClick r:id="rId12">
                  <a:extLst>
                    <a:ext uri="{A12FA001-AC4F-418D-AE19-62706E023703}">
                      <ahyp:hlinkClr xmlns:ahyp="http://schemas.microsoft.com/office/drawing/2018/hyperlinkcolor" val="tx"/>
                    </a:ext>
                  </a:extLst>
                </a:hlinkClick>
              </a:rPr>
              <a:t>https://henriquemiranda.github.io/phononwebsite/phonon.html</a:t>
            </a:r>
            <a:endParaRPr lang="en-US" sz="1400" dirty="0">
              <a:solidFill>
                <a:schemeClr val="bg1"/>
              </a:solidFill>
            </a:endParaRPr>
          </a:p>
        </p:txBody>
      </p:sp>
    </p:spTree>
    <p:extLst>
      <p:ext uri="{BB962C8B-B14F-4D97-AF65-F5344CB8AC3E}">
        <p14:creationId xmlns:p14="http://schemas.microsoft.com/office/powerpoint/2010/main" val="231272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8B69E-CF0D-EC43-901B-CA55CDA05A64}"/>
              </a:ext>
            </a:extLst>
          </p:cNvPr>
          <p:cNvSpPr>
            <a:spLocks noGrp="1"/>
          </p:cNvSpPr>
          <p:nvPr>
            <p:ph type="sldNum" sz="quarter" idx="12"/>
          </p:nvPr>
        </p:nvSpPr>
        <p:spPr/>
        <p:txBody>
          <a:bodyPr/>
          <a:lstStyle/>
          <a:p>
            <a:fld id="{0624AEE6-E942-4F5C-A610-97CA4B6B6DBA}" type="slidenum">
              <a:rPr lang="en-US" smtClean="0"/>
              <a:pPr/>
              <a:t>39</a:t>
            </a:fld>
            <a:endParaRPr lang="en-US"/>
          </a:p>
        </p:txBody>
      </p:sp>
      <p:sp>
        <p:nvSpPr>
          <p:cNvPr id="3" name="Text Box 4">
            <a:extLst>
              <a:ext uri="{FF2B5EF4-FFF2-40B4-BE49-F238E27FC236}">
                <a16:creationId xmlns:a16="http://schemas.microsoft.com/office/drawing/2014/main" id="{C25A9592-F0D6-F345-AAB9-AE43595330EC}"/>
              </a:ext>
            </a:extLst>
          </p:cNvPr>
          <p:cNvSpPr txBox="1">
            <a:spLocks noChangeArrowheads="1"/>
          </p:cNvSpPr>
          <p:nvPr/>
        </p:nvSpPr>
        <p:spPr bwMode="auto">
          <a:xfrm>
            <a:off x="-1" y="96645"/>
            <a:ext cx="89154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Unit Cell versus Atomically Average Quantities</a:t>
            </a:r>
          </a:p>
        </p:txBody>
      </p:sp>
      <p:pic>
        <p:nvPicPr>
          <p:cNvPr id="6" name="Picture 5">
            <a:extLst>
              <a:ext uri="{FF2B5EF4-FFF2-40B4-BE49-F238E27FC236}">
                <a16:creationId xmlns:a16="http://schemas.microsoft.com/office/drawing/2014/main" id="{3078802A-2703-D042-8E7B-DBFEEB085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053" y="762000"/>
            <a:ext cx="4047893" cy="23742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11596F-0388-9F4B-8A4F-1A8F471AFA6C}"/>
                  </a:ext>
                </a:extLst>
              </p:cNvPr>
              <p:cNvSpPr txBox="1"/>
              <p:nvPr/>
            </p:nvSpPr>
            <p:spPr>
              <a:xfrm>
                <a:off x="2846610" y="5029200"/>
                <a:ext cx="3385414" cy="1218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Γ</m:t>
                      </m:r>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𝑛</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𝑛</m:t>
                              </m:r>
                            </m:sub>
                          </m:sSub>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bar>
                                        <m:barPr>
                                          <m:pos m:val="top"/>
                                          <m:ctrlPr>
                                            <a:rPr lang="en-US" sz="2800" b="0" i="1" smtClean="0">
                                              <a:latin typeface="Cambria Math" panose="02040503050406030204" pitchFamily="18" charset="0"/>
                                            </a:rPr>
                                          </m:ctrlPr>
                                        </m:barPr>
                                        <m:e>
                                          <m:r>
                                            <a:rPr lang="en-US" sz="2800" b="0" i="1" smtClean="0">
                                              <a:latin typeface="Cambria Math" panose="02040503050406030204" pitchFamily="18" charset="0"/>
                                            </a:rPr>
                                            <m:t>𝑀</m:t>
                                          </m:r>
                                        </m:e>
                                      </m:bar>
                                    </m:e>
                                  </m:d>
                                </m:e>
                                <m:sup>
                                  <m:r>
                                    <a:rPr lang="en-US" sz="2800" b="0" i="1" smtClean="0">
                                      <a:latin typeface="Cambria Math" panose="02040503050406030204" pitchFamily="18" charset="0"/>
                                    </a:rPr>
                                    <m:t>2</m:t>
                                  </m:r>
                                </m:sup>
                              </m:sSup>
                            </m:num>
                            <m:den>
                              <m:sSup>
                                <m:sSupPr>
                                  <m:ctrlPr>
                                    <a:rPr lang="en-US" sz="2800" b="0" i="1" smtClean="0">
                                      <a:latin typeface="Cambria Math" panose="02040503050406030204" pitchFamily="18" charset="0"/>
                                    </a:rPr>
                                  </m:ctrlPr>
                                </m:sSupPr>
                                <m:e>
                                  <m:bar>
                                    <m:barPr>
                                      <m:pos m:val="top"/>
                                      <m:ctrlPr>
                                        <a:rPr lang="en-US" sz="2800" b="0" i="1" smtClean="0">
                                          <a:latin typeface="Cambria Math" panose="02040503050406030204" pitchFamily="18" charset="0"/>
                                        </a:rPr>
                                      </m:ctrlPr>
                                    </m:barPr>
                                    <m:e>
                                      <m:r>
                                        <a:rPr lang="en-US" sz="2800" b="0" i="1" smtClean="0">
                                          <a:latin typeface="Cambria Math" panose="02040503050406030204" pitchFamily="18" charset="0"/>
                                        </a:rPr>
                                        <m:t>𝑀</m:t>
                                      </m:r>
                                    </m:e>
                                  </m:bar>
                                </m:e>
                                <m:sup>
                                  <m:r>
                                    <a:rPr lang="en-US" sz="2800" b="0" i="1" smtClean="0">
                                      <a:latin typeface="Cambria Math" panose="02040503050406030204" pitchFamily="18" charset="0"/>
                                    </a:rPr>
                                    <m:t>2</m:t>
                                  </m:r>
                                </m:sup>
                              </m:sSup>
                            </m:den>
                          </m:f>
                        </m:e>
                      </m:nary>
                    </m:oMath>
                  </m:oMathPara>
                </a14:m>
                <a:endParaRPr lang="en-US" sz="2800" dirty="0"/>
              </a:p>
            </p:txBody>
          </p:sp>
        </mc:Choice>
        <mc:Fallback xmlns="">
          <p:sp>
            <p:nvSpPr>
              <p:cNvPr id="9" name="TextBox 8">
                <a:extLst>
                  <a:ext uri="{FF2B5EF4-FFF2-40B4-BE49-F238E27FC236}">
                    <a16:creationId xmlns:a16="http://schemas.microsoft.com/office/drawing/2014/main" id="{F611596F-0388-9F4B-8A4F-1A8F471AFA6C}"/>
                  </a:ext>
                </a:extLst>
              </p:cNvPr>
              <p:cNvSpPr txBox="1">
                <a:spLocks noRot="1" noChangeAspect="1" noMove="1" noResize="1" noEditPoints="1" noAdjustHandles="1" noChangeArrowheads="1" noChangeShapeType="1" noTextEdit="1"/>
              </p:cNvSpPr>
              <p:nvPr/>
            </p:nvSpPr>
            <p:spPr>
              <a:xfrm>
                <a:off x="2846610" y="5029200"/>
                <a:ext cx="3385414" cy="1218219"/>
              </a:xfrm>
              <a:prstGeom prst="rect">
                <a:avLst/>
              </a:prstGeom>
              <a:blipFill>
                <a:blip r:embed="rId4"/>
                <a:stretch>
                  <a:fillRect l="-18657" t="-112500" r="-373" b="-17395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2F77EF5-8558-DF4B-89C0-05C95C1389E4}"/>
              </a:ext>
            </a:extLst>
          </p:cNvPr>
          <p:cNvSpPr txBox="1"/>
          <p:nvPr/>
        </p:nvSpPr>
        <p:spPr>
          <a:xfrm>
            <a:off x="304800" y="1371600"/>
            <a:ext cx="1371600" cy="646331"/>
          </a:xfrm>
          <a:prstGeom prst="rect">
            <a:avLst/>
          </a:prstGeom>
          <a:noFill/>
        </p:spPr>
        <p:txBody>
          <a:bodyPr wrap="square" rtlCol="0">
            <a:spAutoFit/>
          </a:bodyPr>
          <a:lstStyle/>
          <a:p>
            <a:pPr algn="ctr"/>
            <a:r>
              <a:rPr lang="en-US" dirty="0">
                <a:solidFill>
                  <a:srgbClr val="6600FF"/>
                </a:solidFill>
              </a:rPr>
              <a:t>Unit Cell Microstates</a:t>
            </a:r>
          </a:p>
        </p:txBody>
      </p:sp>
      <p:sp>
        <p:nvSpPr>
          <p:cNvPr id="19" name="TextBox 18">
            <a:extLst>
              <a:ext uri="{FF2B5EF4-FFF2-40B4-BE49-F238E27FC236}">
                <a16:creationId xmlns:a16="http://schemas.microsoft.com/office/drawing/2014/main" id="{A19D54EA-5136-6244-B709-2CBBE5372EDA}"/>
              </a:ext>
            </a:extLst>
          </p:cNvPr>
          <p:cNvSpPr txBox="1"/>
          <p:nvPr/>
        </p:nvSpPr>
        <p:spPr>
          <a:xfrm>
            <a:off x="152400" y="3800643"/>
            <a:ext cx="1371600" cy="646331"/>
          </a:xfrm>
          <a:prstGeom prst="rect">
            <a:avLst/>
          </a:prstGeom>
          <a:noFill/>
        </p:spPr>
        <p:txBody>
          <a:bodyPr wrap="square" rtlCol="0">
            <a:spAutoFit/>
          </a:bodyPr>
          <a:lstStyle/>
          <a:p>
            <a:pPr algn="ctr"/>
            <a:r>
              <a:rPr lang="en-US" dirty="0">
                <a:solidFill>
                  <a:srgbClr val="6600FF"/>
                </a:solidFill>
              </a:rPr>
              <a:t>Atomic Microstates</a:t>
            </a:r>
          </a:p>
        </p:txBody>
      </p:sp>
      <p:pic>
        <p:nvPicPr>
          <p:cNvPr id="20" name="Picture 19">
            <a:extLst>
              <a:ext uri="{FF2B5EF4-FFF2-40B4-BE49-F238E27FC236}">
                <a16:creationId xmlns:a16="http://schemas.microsoft.com/office/drawing/2014/main" id="{1265119A-4934-9549-85FC-6F532D5F6EDE}"/>
              </a:ext>
            </a:extLst>
          </p:cNvPr>
          <p:cNvPicPr>
            <a:picLocks noChangeAspect="1"/>
          </p:cNvPicPr>
          <p:nvPr/>
        </p:nvPicPr>
        <p:blipFill rotWithShape="1">
          <a:blip r:embed="rId5">
            <a:extLst>
              <a:ext uri="{28A0092B-C50C-407E-A947-70E740481C1C}">
                <a14:useLocalDpi xmlns:a14="http://schemas.microsoft.com/office/drawing/2010/main" val="0"/>
              </a:ext>
            </a:extLst>
          </a:blip>
          <a:srcRect l="52138" t="10070" r="35479" b="78343"/>
          <a:stretch/>
        </p:blipFill>
        <p:spPr>
          <a:xfrm>
            <a:off x="4343399" y="3497870"/>
            <a:ext cx="1981200" cy="933621"/>
          </a:xfrm>
          <a:prstGeom prst="rect">
            <a:avLst/>
          </a:prstGeom>
        </p:spPr>
      </p:pic>
      <p:pic>
        <p:nvPicPr>
          <p:cNvPr id="22" name="Picture 21">
            <a:extLst>
              <a:ext uri="{FF2B5EF4-FFF2-40B4-BE49-F238E27FC236}">
                <a16:creationId xmlns:a16="http://schemas.microsoft.com/office/drawing/2014/main" id="{504ECA4B-9625-1440-AF36-E690676BAE9F}"/>
              </a:ext>
            </a:extLst>
          </p:cNvPr>
          <p:cNvPicPr>
            <a:picLocks noChangeAspect="1"/>
          </p:cNvPicPr>
          <p:nvPr/>
        </p:nvPicPr>
        <p:blipFill rotWithShape="1">
          <a:blip r:embed="rId5">
            <a:extLst>
              <a:ext uri="{28A0092B-C50C-407E-A947-70E740481C1C}">
                <a14:useLocalDpi xmlns:a14="http://schemas.microsoft.com/office/drawing/2010/main" val="0"/>
              </a:ext>
            </a:extLst>
          </a:blip>
          <a:srcRect l="64580" t="8536" r="29427" b="77845"/>
          <a:stretch/>
        </p:blipFill>
        <p:spPr>
          <a:xfrm>
            <a:off x="3048000" y="3352800"/>
            <a:ext cx="990600" cy="113364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C67B2-D790-604D-8446-072D20EC638A}"/>
                  </a:ext>
                </a:extLst>
              </p:cNvPr>
              <p:cNvSpPr txBox="1"/>
              <p:nvPr/>
            </p:nvSpPr>
            <p:spPr>
              <a:xfrm>
                <a:off x="2785107" y="2257156"/>
                <a:ext cx="525785"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a:extLst>
                  <a:ext uri="{FF2B5EF4-FFF2-40B4-BE49-F238E27FC236}">
                    <a16:creationId xmlns:a16="http://schemas.microsoft.com/office/drawing/2014/main" id="{567C67B2-D790-604D-8446-072D20EC638A}"/>
                  </a:ext>
                </a:extLst>
              </p:cNvPr>
              <p:cNvSpPr txBox="1">
                <a:spLocks noRot="1" noChangeAspect="1" noMove="1" noResize="1" noEditPoints="1" noAdjustHandles="1" noChangeArrowheads="1" noChangeShapeType="1" noTextEdit="1"/>
              </p:cNvSpPr>
              <p:nvPr/>
            </p:nvSpPr>
            <p:spPr>
              <a:xfrm>
                <a:off x="2785107" y="2257156"/>
                <a:ext cx="525785" cy="430887"/>
              </a:xfrm>
              <a:prstGeom prst="rect">
                <a:avLst/>
              </a:prstGeom>
              <a:blipFill>
                <a:blip r:embed="rId6"/>
                <a:stretch>
                  <a:fillRect l="-11628" r="-4651"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BA4811E-9A26-9D4F-B23C-93CFED2670EF}"/>
                  </a:ext>
                </a:extLst>
              </p:cNvPr>
              <p:cNvSpPr txBox="1"/>
              <p:nvPr/>
            </p:nvSpPr>
            <p:spPr>
              <a:xfrm>
                <a:off x="5540711" y="4313270"/>
                <a:ext cx="5340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2</m:t>
                          </m:r>
                        </m:sub>
                      </m:sSub>
                    </m:oMath>
                  </m:oMathPara>
                </a14:m>
                <a:endParaRPr lang="en-US" sz="2800" dirty="0"/>
              </a:p>
            </p:txBody>
          </p:sp>
        </mc:Choice>
        <mc:Fallback xmlns="">
          <p:sp>
            <p:nvSpPr>
              <p:cNvPr id="26" name="TextBox 25">
                <a:extLst>
                  <a:ext uri="{FF2B5EF4-FFF2-40B4-BE49-F238E27FC236}">
                    <a16:creationId xmlns:a16="http://schemas.microsoft.com/office/drawing/2014/main" id="{1BA4811E-9A26-9D4F-B23C-93CFED2670EF}"/>
                  </a:ext>
                </a:extLst>
              </p:cNvPr>
              <p:cNvSpPr txBox="1">
                <a:spLocks noRot="1" noChangeAspect="1" noMove="1" noResize="1" noEditPoints="1" noAdjustHandles="1" noChangeArrowheads="1" noChangeShapeType="1" noTextEdit="1"/>
              </p:cNvSpPr>
              <p:nvPr/>
            </p:nvSpPr>
            <p:spPr>
              <a:xfrm>
                <a:off x="5540711" y="4313270"/>
                <a:ext cx="534056" cy="430887"/>
              </a:xfrm>
              <a:prstGeom prst="rect">
                <a:avLst/>
              </a:prstGeom>
              <a:blipFill>
                <a:blip r:embed="rId7"/>
                <a:stretch>
                  <a:fillRect l="-11628" r="-4651"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37CC51F-7145-AD48-8C79-1371E3F2DCA1}"/>
                  </a:ext>
                </a:extLst>
              </p:cNvPr>
              <p:cNvSpPr txBox="1"/>
              <p:nvPr/>
            </p:nvSpPr>
            <p:spPr>
              <a:xfrm>
                <a:off x="3280407" y="4270137"/>
                <a:ext cx="525785"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1</m:t>
                          </m:r>
                        </m:sub>
                      </m:sSub>
                    </m:oMath>
                  </m:oMathPara>
                </a14:m>
                <a:endParaRPr lang="en-US" sz="2800" dirty="0"/>
              </a:p>
            </p:txBody>
          </p:sp>
        </mc:Choice>
        <mc:Fallback xmlns="">
          <p:sp>
            <p:nvSpPr>
              <p:cNvPr id="27" name="TextBox 26">
                <a:extLst>
                  <a:ext uri="{FF2B5EF4-FFF2-40B4-BE49-F238E27FC236}">
                    <a16:creationId xmlns:a16="http://schemas.microsoft.com/office/drawing/2014/main" id="{337CC51F-7145-AD48-8C79-1371E3F2DCA1}"/>
                  </a:ext>
                </a:extLst>
              </p:cNvPr>
              <p:cNvSpPr txBox="1">
                <a:spLocks noRot="1" noChangeAspect="1" noMove="1" noResize="1" noEditPoints="1" noAdjustHandles="1" noChangeArrowheads="1" noChangeShapeType="1" noTextEdit="1"/>
              </p:cNvSpPr>
              <p:nvPr/>
            </p:nvSpPr>
            <p:spPr>
              <a:xfrm>
                <a:off x="3280407" y="4270137"/>
                <a:ext cx="525785" cy="430887"/>
              </a:xfrm>
              <a:prstGeom prst="rect">
                <a:avLst/>
              </a:prstGeom>
              <a:blipFill>
                <a:blip r:embed="rId8"/>
                <a:stretch>
                  <a:fillRect l="-11628" r="-23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E3142CE-B1F8-4C4F-8EB0-9A457FC7D1B9}"/>
                  </a:ext>
                </a:extLst>
              </p:cNvPr>
              <p:cNvSpPr txBox="1"/>
              <p:nvPr/>
            </p:nvSpPr>
            <p:spPr>
              <a:xfrm>
                <a:off x="4432299" y="2705358"/>
                <a:ext cx="534056"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2</m:t>
                          </m:r>
                        </m:sub>
                      </m:sSub>
                    </m:oMath>
                  </m:oMathPara>
                </a14:m>
                <a:endParaRPr lang="en-US" sz="2800" dirty="0"/>
              </a:p>
            </p:txBody>
          </p:sp>
        </mc:Choice>
        <mc:Fallback xmlns="">
          <p:sp>
            <p:nvSpPr>
              <p:cNvPr id="28" name="TextBox 27">
                <a:extLst>
                  <a:ext uri="{FF2B5EF4-FFF2-40B4-BE49-F238E27FC236}">
                    <a16:creationId xmlns:a16="http://schemas.microsoft.com/office/drawing/2014/main" id="{3E3142CE-B1F8-4C4F-8EB0-9A457FC7D1B9}"/>
                  </a:ext>
                </a:extLst>
              </p:cNvPr>
              <p:cNvSpPr txBox="1">
                <a:spLocks noRot="1" noChangeAspect="1" noMove="1" noResize="1" noEditPoints="1" noAdjustHandles="1" noChangeArrowheads="1" noChangeShapeType="1" noTextEdit="1"/>
              </p:cNvSpPr>
              <p:nvPr/>
            </p:nvSpPr>
            <p:spPr>
              <a:xfrm>
                <a:off x="4432299" y="2705358"/>
                <a:ext cx="534056" cy="430887"/>
              </a:xfrm>
              <a:prstGeom prst="rect">
                <a:avLst/>
              </a:prstGeom>
              <a:blipFill>
                <a:blip r:embed="rId9"/>
                <a:stretch>
                  <a:fillRect l="-13953" r="-4651"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858013C-FF76-394A-93AD-248FFEEF2195}"/>
                  </a:ext>
                </a:extLst>
              </p:cNvPr>
              <p:cNvSpPr txBox="1"/>
              <p:nvPr/>
            </p:nvSpPr>
            <p:spPr>
              <a:xfrm>
                <a:off x="5958297" y="2257155"/>
                <a:ext cx="534056"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3</m:t>
                          </m:r>
                        </m:sub>
                      </m:sSub>
                    </m:oMath>
                  </m:oMathPara>
                </a14:m>
                <a:endParaRPr lang="en-US" sz="2800" dirty="0"/>
              </a:p>
            </p:txBody>
          </p:sp>
        </mc:Choice>
        <mc:Fallback xmlns="">
          <p:sp>
            <p:nvSpPr>
              <p:cNvPr id="29" name="TextBox 28">
                <a:extLst>
                  <a:ext uri="{FF2B5EF4-FFF2-40B4-BE49-F238E27FC236}">
                    <a16:creationId xmlns:a16="http://schemas.microsoft.com/office/drawing/2014/main" id="{3858013C-FF76-394A-93AD-248FFEEF2195}"/>
                  </a:ext>
                </a:extLst>
              </p:cNvPr>
              <p:cNvSpPr txBox="1">
                <a:spLocks noRot="1" noChangeAspect="1" noMove="1" noResize="1" noEditPoints="1" noAdjustHandles="1" noChangeArrowheads="1" noChangeShapeType="1" noTextEdit="1"/>
              </p:cNvSpPr>
              <p:nvPr/>
            </p:nvSpPr>
            <p:spPr>
              <a:xfrm>
                <a:off x="5958297" y="2257155"/>
                <a:ext cx="534056" cy="430887"/>
              </a:xfrm>
              <a:prstGeom prst="rect">
                <a:avLst/>
              </a:prstGeom>
              <a:blipFill>
                <a:blip r:embed="rId10"/>
                <a:stretch>
                  <a:fillRect l="-13953" r="-4651" b="-11429"/>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040996B4-4E37-B14F-8D70-A930ABF83FBF}"/>
              </a:ext>
            </a:extLst>
          </p:cNvPr>
          <p:cNvSpPr txBox="1"/>
          <p:nvPr/>
        </p:nvSpPr>
        <p:spPr>
          <a:xfrm>
            <a:off x="7315200" y="3715463"/>
            <a:ext cx="1143000" cy="961755"/>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630805-31ED-3A4C-96D8-8CCF973FEFC0}"/>
                  </a:ext>
                </a:extLst>
              </p:cNvPr>
              <p:cNvSpPr txBox="1"/>
              <p:nvPr/>
            </p:nvSpPr>
            <p:spPr>
              <a:xfrm>
                <a:off x="7574467" y="1379857"/>
                <a:ext cx="6069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m:rPr>
                              <m:sty m:val="p"/>
                            </m:rPr>
                            <a:rPr lang="en-US" sz="3200" b="0" i="0" smtClean="0">
                              <a:latin typeface="Cambria Math" panose="02040503050406030204" pitchFamily="18" charset="0"/>
                            </a:rPr>
                            <m:t>uc</m:t>
                          </m:r>
                        </m:sub>
                      </m:sSub>
                    </m:oMath>
                  </m:oMathPara>
                </a14:m>
                <a:endParaRPr lang="en-US" sz="3200" dirty="0"/>
              </a:p>
            </p:txBody>
          </p:sp>
        </mc:Choice>
        <mc:Fallback xmlns="">
          <p:sp>
            <p:nvSpPr>
              <p:cNvPr id="18" name="TextBox 17">
                <a:extLst>
                  <a:ext uri="{FF2B5EF4-FFF2-40B4-BE49-F238E27FC236}">
                    <a16:creationId xmlns:a16="http://schemas.microsoft.com/office/drawing/2014/main" id="{8C630805-31ED-3A4C-96D8-8CCF973FEFC0}"/>
                  </a:ext>
                </a:extLst>
              </p:cNvPr>
              <p:cNvSpPr txBox="1">
                <a:spLocks noRot="1" noChangeAspect="1" noMove="1" noResize="1" noEditPoints="1" noAdjustHandles="1" noChangeArrowheads="1" noChangeShapeType="1" noTextEdit="1"/>
              </p:cNvSpPr>
              <p:nvPr/>
            </p:nvSpPr>
            <p:spPr>
              <a:xfrm>
                <a:off x="7574467" y="1379857"/>
                <a:ext cx="606961" cy="492443"/>
              </a:xfrm>
              <a:prstGeom prst="rect">
                <a:avLst/>
              </a:prstGeom>
              <a:blipFill>
                <a:blip r:embed="rId11"/>
                <a:stretch>
                  <a:fillRect l="-12245" r="-2041"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5C4A84-A4CE-AF45-9BA7-0EBDCC6291B3}"/>
                  </a:ext>
                </a:extLst>
              </p:cNvPr>
              <p:cNvSpPr txBox="1"/>
              <p:nvPr/>
            </p:nvSpPr>
            <p:spPr>
              <a:xfrm>
                <a:off x="7516860" y="3703897"/>
                <a:ext cx="594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m:rPr>
                              <m:sty m:val="p"/>
                            </m:rPr>
                            <a:rPr lang="en-US" sz="3200" b="0" i="0" smtClean="0">
                              <a:latin typeface="Cambria Math" panose="02040503050406030204" pitchFamily="18" charset="0"/>
                            </a:rPr>
                            <m:t>at</m:t>
                          </m:r>
                        </m:sub>
                      </m:sSub>
                    </m:oMath>
                  </m:oMathPara>
                </a14:m>
                <a:endParaRPr lang="en-US" sz="3200" dirty="0"/>
              </a:p>
            </p:txBody>
          </p:sp>
        </mc:Choice>
        <mc:Fallback xmlns="">
          <p:sp>
            <p:nvSpPr>
              <p:cNvPr id="33" name="TextBox 32">
                <a:extLst>
                  <a:ext uri="{FF2B5EF4-FFF2-40B4-BE49-F238E27FC236}">
                    <a16:creationId xmlns:a16="http://schemas.microsoft.com/office/drawing/2014/main" id="{D85C4A84-A4CE-AF45-9BA7-0EBDCC6291B3}"/>
                  </a:ext>
                </a:extLst>
              </p:cNvPr>
              <p:cNvSpPr txBox="1">
                <a:spLocks noRot="1" noChangeAspect="1" noMove="1" noResize="1" noEditPoints="1" noAdjustHandles="1" noChangeArrowheads="1" noChangeShapeType="1" noTextEdit="1"/>
              </p:cNvSpPr>
              <p:nvPr/>
            </p:nvSpPr>
            <p:spPr>
              <a:xfrm>
                <a:off x="7516860" y="3703897"/>
                <a:ext cx="594137" cy="492443"/>
              </a:xfrm>
              <a:prstGeom prst="rect">
                <a:avLst/>
              </a:prstGeom>
              <a:blipFill>
                <a:blip r:embed="rId12"/>
                <a:stretch>
                  <a:fillRect l="-12500" r="-4167" b="-15385"/>
                </a:stretch>
              </a:blipFill>
            </p:spPr>
            <p:txBody>
              <a:bodyPr/>
              <a:lstStyle/>
              <a:p>
                <a:r>
                  <a:rPr lang="en-US">
                    <a:noFill/>
                  </a:rPr>
                  <a:t> </a:t>
                </a:r>
              </a:p>
            </p:txBody>
          </p:sp>
        </mc:Fallback>
      </mc:AlternateContent>
    </p:spTree>
    <p:extLst>
      <p:ext uri="{BB962C8B-B14F-4D97-AF65-F5344CB8AC3E}">
        <p14:creationId xmlns:p14="http://schemas.microsoft.com/office/powerpoint/2010/main" val="65749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34200" y="640080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a:solidFill>
                  <a:schemeClr val="bg1"/>
                </a:solidFill>
                <a:latin typeface="Helvetica" pitchFamily="34" charset="0"/>
              </a:rPr>
              <a:pPr>
                <a:defRPr/>
              </a:pPr>
              <a:t>4</a:t>
            </a:fld>
            <a:endParaRPr lang="en-US" sz="1800" dirty="0">
              <a:solidFill>
                <a:schemeClr val="bg1"/>
              </a:solidFill>
              <a:latin typeface="Helvetica" pitchFamily="34" charset="0"/>
            </a:endParaRPr>
          </a:p>
        </p:txBody>
      </p:sp>
      <mc:AlternateContent xmlns:mc="http://schemas.openxmlformats.org/markup-compatibility/2006" xmlns:a14="http://schemas.microsoft.com/office/drawing/2010/main">
        <mc:Choice Requires="a14">
          <p:sp>
            <p:nvSpPr>
              <p:cNvPr id="6" name="Text Box 4">
                <a:extLst>
                  <a:ext uri="{FF2B5EF4-FFF2-40B4-BE49-F238E27FC236}">
                    <a16:creationId xmlns:a16="http://schemas.microsoft.com/office/drawing/2014/main" id="{C34329D6-0603-3041-A342-4B4D88A43329}"/>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Components of Lattice Thermal Conductivity (</a:t>
                </a:r>
                <a14:m>
                  <m:oMath xmlns:m="http://schemas.openxmlformats.org/officeDocument/2006/math">
                    <m:sSub>
                      <m:sSubPr>
                        <m:ctrlPr>
                          <a:rPr lang="en-US" altLang="en-US" sz="2800" b="1" i="1" smtClean="0">
                            <a:solidFill>
                              <a:srgbClr val="000000"/>
                            </a:solidFill>
                            <a:latin typeface="Cambria Math" panose="02040503050406030204" pitchFamily="18" charset="0"/>
                          </a:rPr>
                        </m:ctrlPr>
                      </m:sSubPr>
                      <m:e>
                        <m:r>
                          <a:rPr lang="en-US" altLang="en-US" sz="2800" b="1" i="1" smtClean="0">
                            <a:solidFill>
                              <a:srgbClr val="000000"/>
                            </a:solidFill>
                            <a:latin typeface="Cambria Math" panose="02040503050406030204" pitchFamily="18" charset="0"/>
                          </a:rPr>
                          <m:t>𝜿</m:t>
                        </m:r>
                      </m:e>
                      <m:sub>
                        <m:r>
                          <a:rPr lang="en-US" altLang="en-US" sz="2800" b="1" i="1" smtClean="0">
                            <a:solidFill>
                              <a:srgbClr val="000000"/>
                            </a:solidFill>
                            <a:latin typeface="Cambria Math" panose="02040503050406030204" pitchFamily="18" charset="0"/>
                          </a:rPr>
                          <m:t>𝑳</m:t>
                        </m:r>
                      </m:sub>
                    </m:sSub>
                  </m:oMath>
                </a14:m>
                <a:r>
                  <a:rPr lang="en-US" altLang="en-US" sz="2800" dirty="0">
                    <a:solidFill>
                      <a:srgbClr val="000000"/>
                    </a:solidFill>
                  </a:rPr>
                  <a:t>)</a:t>
                </a:r>
              </a:p>
            </p:txBody>
          </p:sp>
        </mc:Choice>
        <mc:Fallback xmlns="">
          <p:sp>
            <p:nvSpPr>
              <p:cNvPr id="6" name="Text Box 4">
                <a:extLst>
                  <a:ext uri="{FF2B5EF4-FFF2-40B4-BE49-F238E27FC236}">
                    <a16:creationId xmlns:a16="http://schemas.microsoft.com/office/drawing/2014/main" id="{C34329D6-0603-3041-A342-4B4D88A43329}"/>
                  </a:ext>
                </a:extLst>
              </p:cNvPr>
              <p:cNvSpPr txBox="1">
                <a:spLocks noRot="1" noChangeAspect="1" noMove="1" noResize="1" noEditPoints="1" noAdjustHandles="1" noChangeArrowheads="1" noChangeShapeType="1" noTextEdit="1"/>
              </p:cNvSpPr>
              <p:nvPr/>
            </p:nvSpPr>
            <p:spPr bwMode="auto">
              <a:xfrm>
                <a:off x="76200" y="152400"/>
                <a:ext cx="9048750" cy="523220"/>
              </a:xfrm>
              <a:prstGeom prst="rect">
                <a:avLst/>
              </a:prstGeom>
              <a:blipFill>
                <a:blip r:embed="rId3"/>
                <a:stretch>
                  <a:fillRect l="-1120" t="-14634" b="-292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1" name="Picture 30">
            <a:extLst>
              <a:ext uri="{FF2B5EF4-FFF2-40B4-BE49-F238E27FC236}">
                <a16:creationId xmlns:a16="http://schemas.microsoft.com/office/drawing/2014/main" id="{8CEC28C5-773D-1B4E-8C24-8A77C868FE3E}"/>
              </a:ext>
            </a:extLst>
          </p:cNvPr>
          <p:cNvPicPr>
            <a:picLocks noChangeAspect="1"/>
          </p:cNvPicPr>
          <p:nvPr/>
        </p:nvPicPr>
        <p:blipFill>
          <a:blip r:embed="rId4"/>
          <a:stretch>
            <a:fillRect/>
          </a:stretch>
        </p:blipFill>
        <p:spPr>
          <a:xfrm>
            <a:off x="1371600" y="430943"/>
            <a:ext cx="6877556" cy="5568088"/>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38A61D-453B-5E48-94C5-2DFB7ABBF699}"/>
                  </a:ext>
                </a:extLst>
              </p:cNvPr>
              <p:cNvSpPr txBox="1"/>
              <p:nvPr/>
            </p:nvSpPr>
            <p:spPr>
              <a:xfrm>
                <a:off x="3468181" y="864513"/>
                <a:ext cx="22647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𝜅</m:t>
                          </m:r>
                        </m:e>
                        <m:sub>
                          <m:r>
                            <m:rPr>
                              <m:sty m:val="p"/>
                            </m:rPr>
                            <a:rPr lang="en-US" sz="2800" b="0" i="0" smtClean="0">
                              <a:latin typeface="Cambria Math" panose="02040503050406030204" pitchFamily="18" charset="0"/>
                            </a:rPr>
                            <m:t>tot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𝜅</m:t>
                          </m:r>
                        </m:e>
                        <m:sub>
                          <m:r>
                            <m:rPr>
                              <m:sty m:val="p"/>
                            </m:rPr>
                            <a:rPr lang="en-US" sz="2800" b="0" i="0" smtClean="0">
                              <a:latin typeface="Cambria Math" panose="02040503050406030204" pitchFamily="18" charset="0"/>
                            </a:rPr>
                            <m:t>e</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𝜅</m:t>
                          </m:r>
                        </m:e>
                        <m:sub>
                          <m:r>
                            <m:rPr>
                              <m:sty m:val="p"/>
                            </m:rPr>
                            <a:rPr lang="en-US" sz="2800" b="0" i="0" smtClean="0">
                              <a:latin typeface="Cambria Math" panose="02040503050406030204" pitchFamily="18" charset="0"/>
                            </a:rPr>
                            <m:t>L</m:t>
                          </m:r>
                        </m:sub>
                      </m:sSub>
                    </m:oMath>
                  </m:oMathPara>
                </a14:m>
                <a:endParaRPr lang="en-US" sz="2800" dirty="0"/>
              </a:p>
            </p:txBody>
          </p:sp>
        </mc:Choice>
        <mc:Fallback xmlns="">
          <p:sp>
            <p:nvSpPr>
              <p:cNvPr id="32" name="TextBox 31">
                <a:extLst>
                  <a:ext uri="{FF2B5EF4-FFF2-40B4-BE49-F238E27FC236}">
                    <a16:creationId xmlns:a16="http://schemas.microsoft.com/office/drawing/2014/main" id="{FF38A61D-453B-5E48-94C5-2DFB7ABBF699}"/>
                  </a:ext>
                </a:extLst>
              </p:cNvPr>
              <p:cNvSpPr txBox="1">
                <a:spLocks noRot="1" noChangeAspect="1" noMove="1" noResize="1" noEditPoints="1" noAdjustHandles="1" noChangeArrowheads="1" noChangeShapeType="1" noTextEdit="1"/>
              </p:cNvSpPr>
              <p:nvPr/>
            </p:nvSpPr>
            <p:spPr>
              <a:xfrm>
                <a:off x="3468181" y="864513"/>
                <a:ext cx="2264787" cy="430887"/>
              </a:xfrm>
              <a:prstGeom prst="rect">
                <a:avLst/>
              </a:prstGeom>
              <a:blipFill>
                <a:blip r:embed="rId5"/>
                <a:stretch>
                  <a:fillRect l="-1117" r="-1117" b="-11429"/>
                </a:stretch>
              </a:blipFill>
            </p:spPr>
            <p:txBody>
              <a:bodyPr/>
              <a:lstStyle/>
              <a:p>
                <a:r>
                  <a:rPr lang="en-US">
                    <a:noFill/>
                  </a:rPr>
                  <a:t> </a:t>
                </a:r>
              </a:p>
            </p:txBody>
          </p:sp>
        </mc:Fallback>
      </mc:AlternateContent>
    </p:spTree>
    <p:extLst>
      <p:ext uri="{BB962C8B-B14F-4D97-AF65-F5344CB8AC3E}">
        <p14:creationId xmlns:p14="http://schemas.microsoft.com/office/powerpoint/2010/main" val="227108003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40</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sp>
        <p:nvSpPr>
          <p:cNvPr id="9" name="TextBox 8">
            <a:extLst>
              <a:ext uri="{FF2B5EF4-FFF2-40B4-BE49-F238E27FC236}">
                <a16:creationId xmlns:a16="http://schemas.microsoft.com/office/drawing/2014/main" id="{EE0A2D35-6F17-B341-B1FC-0911C07D766E}"/>
              </a:ext>
            </a:extLst>
          </p:cNvPr>
          <p:cNvSpPr txBox="1"/>
          <p:nvPr/>
        </p:nvSpPr>
        <p:spPr>
          <a:xfrm>
            <a:off x="457200" y="1676400"/>
            <a:ext cx="3120557" cy="430887"/>
          </a:xfrm>
          <a:prstGeom prst="rect">
            <a:avLst/>
          </a:prstGeom>
          <a:noFill/>
        </p:spPr>
        <p:txBody>
          <a:bodyPr wrap="square" rtlCol="0">
            <a:spAutoFit/>
          </a:bodyPr>
          <a:lstStyle/>
          <a:p>
            <a:r>
              <a:rPr lang="en-US" sz="2200" b="1" dirty="0"/>
              <a:t>Analytical Umklapp:</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542499-E9C5-F249-A013-BE9F8677CCFC}"/>
                  </a:ext>
                </a:extLst>
              </p:cNvPr>
              <p:cNvSpPr txBox="1"/>
              <p:nvPr/>
            </p:nvSpPr>
            <p:spPr>
              <a:xfrm>
                <a:off x="76200" y="3276600"/>
                <a:ext cx="325794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4924C0"/>
                          </a:solidFill>
                          <a:latin typeface="Cambria Math" panose="02040503050406030204" pitchFamily="18" charset="0"/>
                        </a:rPr>
                        <m:t>𝑔</m:t>
                      </m:r>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r>
                        <a:rPr lang="en-US" sz="2400" b="0" i="1" smtClean="0">
                          <a:solidFill>
                            <a:srgbClr val="4924C0"/>
                          </a:solidFill>
                          <a:latin typeface="Cambria Math" panose="02040503050406030204" pitchFamily="18" charset="0"/>
                        </a:rPr>
                        <m:t>=</m:t>
                      </m:r>
                      <m:f>
                        <m:fPr>
                          <m:ctrlPr>
                            <a:rPr lang="en-US" sz="2400" b="0" i="1" smtClean="0">
                              <a:solidFill>
                                <a:srgbClr val="4924C0"/>
                              </a:solidFill>
                              <a:latin typeface="Cambria Math" panose="02040503050406030204" pitchFamily="18" charset="0"/>
                            </a:rPr>
                          </m:ctrlPr>
                        </m:fPr>
                        <m:num>
                          <m:r>
                            <a:rPr lang="en-US" sz="2400" b="0" i="1" smtClean="0">
                              <a:solidFill>
                                <a:srgbClr val="4924C0"/>
                              </a:solidFill>
                              <a:latin typeface="Cambria Math" panose="02040503050406030204" pitchFamily="18" charset="0"/>
                            </a:rPr>
                            <m:t>3</m:t>
                          </m:r>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r>
                            <a:rPr lang="en-US" sz="2400" i="1">
                              <a:solidFill>
                                <a:srgbClr val="4924C0"/>
                              </a:solidFill>
                              <a:latin typeface="Cambria Math" panose="02040503050406030204" pitchFamily="18" charset="0"/>
                            </a:rPr>
                            <m:t>2</m:t>
                          </m:r>
                          <m:sSup>
                            <m:sSupPr>
                              <m:ctrlPr>
                                <a:rPr lang="en-US" sz="2400" b="0" i="1" smtClean="0">
                                  <a:solidFill>
                                    <a:srgbClr val="4924C0"/>
                                  </a:solidFill>
                                  <a:latin typeface="Cambria Math" panose="02040503050406030204" pitchFamily="18" charset="0"/>
                                </a:rPr>
                              </m:ctrlPr>
                            </m:sSupPr>
                            <m:e>
                              <m:r>
                                <a:rPr lang="en-US" sz="2400" i="1">
                                  <a:solidFill>
                                    <a:srgbClr val="4924C0"/>
                                  </a:solidFill>
                                  <a:latin typeface="Cambria Math" panose="02040503050406030204" pitchFamily="18" charset="0"/>
                                </a:rPr>
                                <m:t>𝜋</m:t>
                              </m:r>
                            </m:e>
                            <m:sup>
                              <m:r>
                                <a:rPr lang="en-US" sz="2400" b="0" i="1" smtClean="0">
                                  <a:solidFill>
                                    <a:srgbClr val="4924C0"/>
                                  </a:solidFill>
                                  <a:latin typeface="Cambria Math" panose="02040503050406030204" pitchFamily="18" charset="0"/>
                                </a:rPr>
                                <m:t>2</m:t>
                              </m:r>
                            </m:sup>
                          </m:sSup>
                          <m:sSubSup>
                            <m:sSubSupPr>
                              <m:ctrlPr>
                                <a:rPr lang="en-US" sz="2400" i="1">
                                  <a:solidFill>
                                    <a:srgbClr val="4924C0"/>
                                  </a:solidFill>
                                  <a:latin typeface="Cambria Math" panose="02040503050406030204" pitchFamily="18" charset="0"/>
                                </a:rPr>
                              </m:ctrlPr>
                            </m:sSubSup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𝑝</m:t>
                              </m:r>
                            </m:sub>
                            <m:sup>
                              <m:r>
                                <a:rPr lang="en-US" sz="2400" i="1">
                                  <a:solidFill>
                                    <a:srgbClr val="4924C0"/>
                                  </a:solidFill>
                                  <a:latin typeface="Cambria Math" panose="02040503050406030204" pitchFamily="18" charset="0"/>
                                </a:rPr>
                                <m:t>2</m:t>
                              </m:r>
                            </m:sup>
                          </m:sSubSup>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sSub>
                            <m:sSubPr>
                              <m:ctrlPr>
                                <a:rPr lang="en-US" sz="2400" i="1">
                                  <a:solidFill>
                                    <a:srgbClr val="4924C0"/>
                                  </a:solidFill>
                                  <a:latin typeface="Cambria Math" panose="02040503050406030204" pitchFamily="18" charset="0"/>
                                </a:rPr>
                              </m:ctrlPr>
                            </m:sSub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𝑔</m:t>
                              </m:r>
                            </m:sub>
                          </m:sSub>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den>
                      </m:f>
                    </m:oMath>
                  </m:oMathPara>
                </a14:m>
                <a:endParaRPr lang="en-US" sz="2400" dirty="0">
                  <a:solidFill>
                    <a:srgbClr val="4924C0"/>
                  </a:solidFill>
                </a:endParaRPr>
              </a:p>
            </p:txBody>
          </p:sp>
        </mc:Choice>
        <mc:Fallback xmlns="">
          <p:sp>
            <p:nvSpPr>
              <p:cNvPr id="12" name="TextBox 11">
                <a:extLst>
                  <a:ext uri="{FF2B5EF4-FFF2-40B4-BE49-F238E27FC236}">
                    <a16:creationId xmlns:a16="http://schemas.microsoft.com/office/drawing/2014/main" id="{A0542499-E9C5-F249-A013-BE9F8677CCFC}"/>
                  </a:ext>
                </a:extLst>
              </p:cNvPr>
              <p:cNvSpPr txBox="1">
                <a:spLocks noRot="1" noChangeAspect="1" noMove="1" noResize="1" noEditPoints="1" noAdjustHandles="1" noChangeArrowheads="1" noChangeShapeType="1" noTextEdit="1"/>
              </p:cNvSpPr>
              <p:nvPr/>
            </p:nvSpPr>
            <p:spPr>
              <a:xfrm>
                <a:off x="76200" y="3276600"/>
                <a:ext cx="3257943" cy="857992"/>
              </a:xfrm>
              <a:prstGeom prst="rect">
                <a:avLst/>
              </a:prstGeom>
              <a:blipFill>
                <a:blip r:embed="rId3"/>
                <a:stretch>
                  <a:fillRect l="-15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B543648-0B3A-1E47-B088-CE15A24C06A7}"/>
                  </a:ext>
                </a:extLst>
              </p:cNvPr>
              <p:cNvSpPr txBox="1"/>
              <p:nvPr/>
            </p:nvSpPr>
            <p:spPr>
              <a:xfrm>
                <a:off x="308444" y="2180111"/>
                <a:ext cx="2793457" cy="724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𝜏</m:t>
                          </m:r>
                        </m:e>
                        <m:sup>
                          <m:r>
                            <a:rPr lang="en-US" sz="2200" b="0" i="1" smtClean="0">
                              <a:latin typeface="Cambria Math" panose="02040503050406030204" pitchFamily="18" charset="0"/>
                            </a:rPr>
                            <m:t>−1</m:t>
                          </m:r>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4</m:t>
                          </m:r>
                          <m:r>
                            <a:rPr lang="en-US" sz="2200" b="0" i="1" smtClean="0">
                              <a:latin typeface="Cambria Math" panose="02040503050406030204" pitchFamily="18" charset="0"/>
                            </a:rPr>
                            <m:t>𝜋</m:t>
                          </m:r>
                          <m:r>
                            <a:rPr lang="en-US" sz="2200" b="0" i="1" smtClean="0">
                              <a:latin typeface="Cambria Math" panose="02040503050406030204" pitchFamily="18" charset="0"/>
                            </a:rPr>
                            <m:t>𝑎</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𝛾</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𝑇</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𝐵</m:t>
                              </m:r>
                            </m:sub>
                          </m:sSub>
                        </m:num>
                        <m:den>
                          <m:r>
                            <a:rPr lang="en-US" sz="2200" b="0" i="1" smtClean="0">
                              <a:latin typeface="Cambria Math" panose="02040503050406030204" pitchFamily="18" charset="0"/>
                            </a:rPr>
                            <m:t>√2</m:t>
                          </m:r>
                          <m:r>
                            <a:rPr lang="en-US" sz="2200" b="0" i="1" smtClean="0">
                              <a:latin typeface="Cambria Math" panose="02040503050406030204" pitchFamily="18" charset="0"/>
                            </a:rPr>
                            <m:t>𝑀</m:t>
                          </m:r>
                        </m:den>
                      </m:f>
                      <m:r>
                        <a:rPr lang="en-US" sz="2200" b="0" i="1" smtClean="0">
                          <a:solidFill>
                            <a:srgbClr val="4924C0"/>
                          </a:solidFill>
                          <a:latin typeface="Cambria Math" panose="02040503050406030204" pitchFamily="18" charset="0"/>
                        </a:rPr>
                        <m:t>𝑔</m:t>
                      </m:r>
                      <m:r>
                        <a:rPr lang="en-US" sz="2200" b="0" i="1" smtClean="0">
                          <a:solidFill>
                            <a:srgbClr val="4924C0"/>
                          </a:solidFill>
                          <a:latin typeface="Cambria Math" panose="02040503050406030204" pitchFamily="18" charset="0"/>
                        </a:rPr>
                        <m:t>(</m:t>
                      </m:r>
                      <m:r>
                        <a:rPr lang="en-US" sz="2200" b="0" i="1" smtClean="0">
                          <a:solidFill>
                            <a:srgbClr val="4924C0"/>
                          </a:solidFill>
                          <a:latin typeface="Cambria Math" panose="02040503050406030204" pitchFamily="18" charset="0"/>
                        </a:rPr>
                        <m:t>𝜔</m:t>
                      </m:r>
                      <m:r>
                        <a:rPr lang="en-US" sz="2200" b="0" i="1" smtClean="0">
                          <a:solidFill>
                            <a:srgbClr val="4924C0"/>
                          </a:solidFill>
                          <a:latin typeface="Cambria Math" panose="02040503050406030204" pitchFamily="18" charset="0"/>
                        </a:rPr>
                        <m:t>)</m:t>
                      </m:r>
                    </m:oMath>
                  </m:oMathPara>
                </a14:m>
                <a:endParaRPr lang="en-US" sz="2200" dirty="0"/>
              </a:p>
            </p:txBody>
          </p:sp>
        </mc:Choice>
        <mc:Fallback xmlns="">
          <p:sp>
            <p:nvSpPr>
              <p:cNvPr id="19" name="TextBox 18">
                <a:extLst>
                  <a:ext uri="{FF2B5EF4-FFF2-40B4-BE49-F238E27FC236}">
                    <a16:creationId xmlns:a16="http://schemas.microsoft.com/office/drawing/2014/main" id="{FB543648-0B3A-1E47-B088-CE15A24C06A7}"/>
                  </a:ext>
                </a:extLst>
              </p:cNvPr>
              <p:cNvSpPr txBox="1">
                <a:spLocks noRot="1" noChangeAspect="1" noMove="1" noResize="1" noEditPoints="1" noAdjustHandles="1" noChangeArrowheads="1" noChangeShapeType="1" noTextEdit="1"/>
              </p:cNvSpPr>
              <p:nvPr/>
            </p:nvSpPr>
            <p:spPr>
              <a:xfrm>
                <a:off x="308444" y="2180111"/>
                <a:ext cx="2793457" cy="724365"/>
              </a:xfrm>
              <a:prstGeom prst="rect">
                <a:avLst/>
              </a:prstGeom>
              <a:blipFill>
                <a:blip r:embed="rId4"/>
                <a:stretch>
                  <a:fillRect l="-909" r="-3182" b="-155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1F6EB36D-BEF0-8643-B5A6-24BF11FEE2A6}"/>
              </a:ext>
            </a:extLst>
          </p:cNvPr>
          <p:cNvSpPr txBox="1"/>
          <p:nvPr/>
        </p:nvSpPr>
        <p:spPr>
          <a:xfrm>
            <a:off x="4548679" y="1514258"/>
            <a:ext cx="4158173" cy="430887"/>
          </a:xfrm>
          <a:prstGeom prst="rect">
            <a:avLst/>
          </a:prstGeom>
          <a:noFill/>
        </p:spPr>
        <p:txBody>
          <a:bodyPr wrap="square" rtlCol="0">
            <a:spAutoFit/>
          </a:bodyPr>
          <a:lstStyle/>
          <a:p>
            <a:r>
              <a:rPr lang="en-US" sz="2200" b="1" dirty="0"/>
              <a:t>Joint Phonon Density of States: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65D475-758F-0043-9EDB-8DFC1265DCD4}"/>
                  </a:ext>
                </a:extLst>
              </p:cNvPr>
              <p:cNvSpPr txBox="1"/>
              <p:nvPr/>
            </p:nvSpPr>
            <p:spPr>
              <a:xfrm>
                <a:off x="3817888" y="1908613"/>
                <a:ext cx="5097512" cy="8345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=2</m:t>
                      </m:r>
                      <m:r>
                        <a:rPr lang="en-US" b="0" i="1" smtClean="0">
                          <a:latin typeface="Cambria Math" panose="02040503050406030204" pitchFamily="18" charset="0"/>
                        </a:rPr>
                        <m:t>𝜋</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𝑞</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sub>
                        <m:sup/>
                        <m:e>
                          <m:nary>
                            <m:naryPr>
                              <m:chr m:val="∑"/>
                              <m:ctrlPr>
                                <a:rPr lang="en-US" b="1" i="1" smtClean="0">
                                  <a:latin typeface="Cambria Math" panose="02040503050406030204" pitchFamily="18" charset="0"/>
                                </a:rPr>
                              </m:ctrlPr>
                            </m:naryPr>
                            <m:sub>
                              <m:r>
                                <a:rPr lang="en-US" b="0" i="1" smtClean="0">
                                  <a:latin typeface="Cambria Math" panose="02040503050406030204" pitchFamily="18" charset="0"/>
                                </a:rPr>
                                <m:t>𝑗</m:t>
                              </m:r>
                            </m:sub>
                            <m:sup/>
                            <m:e>
                              <m:r>
                                <m:rPr>
                                  <m:sty m:val="p"/>
                                </m:rPr>
                                <a:rPr lang="en-US" b="0" i="0" smtClean="0">
                                  <a:latin typeface="Cambria Math" panose="02040503050406030204" pitchFamily="18" charset="0"/>
                                </a:rPr>
                                <m:t>Δ</m:t>
                              </m:r>
                              <m:d>
                                <m:dPr>
                                  <m:ctrlPr>
                                    <a:rPr lang="en-US" b="1" i="1" smtClean="0">
                                      <a:latin typeface="Cambria Math" panose="02040503050406030204" pitchFamily="18" charset="0"/>
                                    </a:rPr>
                                  </m:ctrlPr>
                                </m:dPr>
                                <m:e>
                                  <m:r>
                                    <a:rPr lang="en-US" b="1" i="0" smtClean="0">
                                      <a:latin typeface="Cambria Math" panose="02040503050406030204" pitchFamily="18" charset="0"/>
                                    </a:rPr>
                                    <m:t>𝐪</m:t>
                                  </m:r>
                                  <m:r>
                                    <a:rPr lang="en-US" b="1" i="0" smtClean="0">
                                      <a:latin typeface="Cambria Math" panose="02040503050406030204" pitchFamily="18" charset="0"/>
                                    </a:rPr>
                                    <m:t> −</m:t>
                                  </m:r>
                                  <m:sSup>
                                    <m:sSupPr>
                                      <m:ctrlPr>
                                        <a:rPr lang="en-US" b="1" i="1" smtClean="0">
                                          <a:latin typeface="Cambria Math" panose="02040503050406030204" pitchFamily="18" charset="0"/>
                                        </a:rPr>
                                      </m:ctrlPr>
                                    </m:sSupPr>
                                    <m:e>
                                      <m:r>
                                        <a:rPr lang="en-US" b="1" i="0" smtClean="0">
                                          <a:latin typeface="Cambria Math" panose="02040503050406030204" pitchFamily="18" charset="0"/>
                                        </a:rPr>
                                        <m:t>𝐪</m:t>
                                      </m:r>
                                    </m:e>
                                    <m:sup>
                                      <m:r>
                                        <a:rPr lang="en-US" b="1" i="0" smtClean="0">
                                          <a:latin typeface="Cambria Math" panose="02040503050406030204" pitchFamily="18" charset="0"/>
                                        </a:rPr>
                                        <m:t>′</m:t>
                                      </m:r>
                                    </m:sup>
                                  </m:sSup>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r>
                                        <a:rPr lang="en-US" b="1" i="0" smtClean="0">
                                          <a:latin typeface="Cambria Math" panose="02040503050406030204" pitchFamily="18" charset="0"/>
                                        </a:rPr>
                                        <m:t>𝐪</m:t>
                                      </m:r>
                                    </m:e>
                                    <m:sup>
                                      <m:r>
                                        <a:rPr lang="en-US" b="1" i="0" smtClean="0">
                                          <a:latin typeface="Cambria Math" panose="02040503050406030204" pitchFamily="18" charset="0"/>
                                        </a:rPr>
                                        <m:t>′′</m:t>
                                      </m:r>
                                    </m:sup>
                                  </m:sSup>
                                </m:e>
                              </m:d>
                              <m:r>
                                <a:rPr lang="en-US" b="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e>
                          </m:nary>
                          <m:r>
                            <a:rPr lang="en-US" b="1" i="1" smtClean="0">
                              <a:latin typeface="Cambria Math" panose="02040503050406030204" pitchFamily="18" charset="0"/>
                            </a:rPr>
                            <m:t>𝝎</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𝝎</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𝝎</m:t>
                          </m:r>
                          <m:r>
                            <a:rPr lang="en-US" b="1" i="1" smtClean="0">
                              <a:latin typeface="Cambria Math" panose="02040503050406030204" pitchFamily="18" charset="0"/>
                            </a:rPr>
                            <m:t>′′)</m:t>
                          </m:r>
                        </m:e>
                      </m:nary>
                    </m:oMath>
                  </m:oMathPara>
                </a14:m>
                <a:endParaRPr lang="en-US" dirty="0"/>
              </a:p>
            </p:txBody>
          </p:sp>
        </mc:Choice>
        <mc:Fallback xmlns="">
          <p:sp>
            <p:nvSpPr>
              <p:cNvPr id="5" name="TextBox 4">
                <a:extLst>
                  <a:ext uri="{FF2B5EF4-FFF2-40B4-BE49-F238E27FC236}">
                    <a16:creationId xmlns:a16="http://schemas.microsoft.com/office/drawing/2014/main" id="{9365D475-758F-0043-9EDB-8DFC1265DCD4}"/>
                  </a:ext>
                </a:extLst>
              </p:cNvPr>
              <p:cNvSpPr txBox="1">
                <a:spLocks noRot="1" noChangeAspect="1" noMove="1" noResize="1" noEditPoints="1" noAdjustHandles="1" noChangeArrowheads="1" noChangeShapeType="1" noTextEdit="1"/>
              </p:cNvSpPr>
              <p:nvPr/>
            </p:nvSpPr>
            <p:spPr>
              <a:xfrm>
                <a:off x="3817888" y="1908613"/>
                <a:ext cx="5097512" cy="834587"/>
              </a:xfrm>
              <a:prstGeom prst="rect">
                <a:avLst/>
              </a:prstGeom>
              <a:blipFill>
                <a:blip r:embed="rId5"/>
                <a:stretch>
                  <a:fillRect l="-249" t="-98507" r="-995" b="-156716"/>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7124F73E-5B28-F441-9F44-3CE8FF6843B2}"/>
              </a:ext>
            </a:extLst>
          </p:cNvPr>
          <p:cNvSpPr txBox="1"/>
          <p:nvPr/>
        </p:nvSpPr>
        <p:spPr>
          <a:xfrm>
            <a:off x="4822904" y="6479304"/>
            <a:ext cx="4037837" cy="276999"/>
          </a:xfrm>
          <a:prstGeom prst="rect">
            <a:avLst/>
          </a:prstGeom>
          <a:noFill/>
        </p:spPr>
        <p:txBody>
          <a:bodyPr wrap="none" rtlCol="0">
            <a:spAutoFit/>
          </a:bodyPr>
          <a:lstStyle/>
          <a:p>
            <a:r>
              <a:rPr lang="fr" sz="1200" dirty="0">
                <a:solidFill>
                  <a:schemeClr val="bg1"/>
                </a:solidFill>
                <a:latin typeface="Helvetica" pitchFamily="2" charset="0"/>
              </a:rPr>
              <a:t>Togo, A., Chaput, L., Tanaka, I., </a:t>
            </a:r>
            <a:r>
              <a:rPr lang="fr" sz="1200" i="1" dirty="0">
                <a:solidFill>
                  <a:schemeClr val="bg1"/>
                </a:solidFill>
                <a:latin typeface="Helvetica" pitchFamily="2" charset="0"/>
              </a:rPr>
              <a:t>Phys. </a:t>
            </a:r>
            <a:r>
              <a:rPr lang="fr" sz="1200" i="1" dirty="0" err="1">
                <a:solidFill>
                  <a:schemeClr val="bg1"/>
                </a:solidFill>
                <a:latin typeface="Helvetica" pitchFamily="2" charset="0"/>
              </a:rPr>
              <a:t>Rev</a:t>
            </a:r>
            <a:r>
              <a:rPr lang="fr" sz="1200" i="1" dirty="0">
                <a:solidFill>
                  <a:schemeClr val="bg1"/>
                </a:solidFill>
                <a:latin typeface="Helvetica" pitchFamily="2" charset="0"/>
              </a:rPr>
              <a:t>. B. </a:t>
            </a:r>
            <a:r>
              <a:rPr lang="fr" sz="1200" b="1" i="1" dirty="0">
                <a:solidFill>
                  <a:schemeClr val="bg1"/>
                </a:solidFill>
                <a:latin typeface="Helvetica" pitchFamily="2" charset="0"/>
              </a:rPr>
              <a:t>91 </a:t>
            </a:r>
            <a:r>
              <a:rPr lang="fr" sz="1200" dirty="0">
                <a:solidFill>
                  <a:schemeClr val="bg1"/>
                </a:solidFill>
                <a:latin typeface="Helvetica" pitchFamily="2" charset="0"/>
              </a:rPr>
              <a:t>(2015).</a:t>
            </a:r>
            <a:endParaRPr lang="en-US" sz="1200" dirty="0" err="1">
              <a:solidFill>
                <a:schemeClr val="bg1"/>
              </a:solidFill>
              <a:latin typeface="Helvetica" pitchFamily="2"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5B128F-69AF-074B-9C8D-A60F7024A701}"/>
                  </a:ext>
                </a:extLst>
              </p:cNvPr>
              <p:cNvSpPr txBox="1"/>
              <p:nvPr/>
            </p:nvSpPr>
            <p:spPr>
              <a:xfrm>
                <a:off x="3828439" y="827495"/>
                <a:ext cx="5097512" cy="677108"/>
              </a:xfrm>
              <a:prstGeom prst="rect">
                <a:avLst/>
              </a:prstGeom>
              <a:noFill/>
              <a:ln>
                <a:solidFill>
                  <a:schemeClr val="tx2"/>
                </a:solidFill>
              </a:ln>
            </p:spPr>
            <p:txBody>
              <a:bodyPr wrap="square" lIns="0" tIns="0" rIns="0" bIns="0" rtlCol="0">
                <a:spAutoFit/>
              </a:bodyPr>
              <a:lstStyle/>
              <a:p>
                <a:pPr algn="ct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𝜏</m:t>
                        </m:r>
                        <m:r>
                          <a:rPr lang="en-US" sz="2400" b="0" i="1" smtClean="0">
                            <a:latin typeface="Cambria Math" panose="02040503050406030204" pitchFamily="18" charset="0"/>
                          </a:rPr>
                          <m:t>(</m:t>
                        </m:r>
                        <m:r>
                          <a:rPr lang="en-US" sz="2400" b="0" i="1" smtClean="0">
                            <a:latin typeface="Cambria Math" panose="02040503050406030204" pitchFamily="18" charset="0"/>
                          </a:rPr>
                          <m:t>𝜔</m:t>
                        </m:r>
                        <m:r>
                          <a:rPr lang="en-US" sz="2400" b="0" i="1" smtClean="0">
                            <a:latin typeface="Cambria Math" panose="02040503050406030204" pitchFamily="18" charset="0"/>
                          </a:rPr>
                          <m:t>)</m:t>
                        </m:r>
                      </m:e>
                      <m:sup>
                        <m:r>
                          <a:rPr lang="en-US" sz="2400" b="0" i="1" smtClean="0">
                            <a:latin typeface="Cambria Math" panose="02040503050406030204" pitchFamily="18" charset="0"/>
                          </a:rPr>
                          <m:t>−1</m:t>
                        </m:r>
                      </m:sup>
                    </m:sSup>
                  </m:oMath>
                </a14:m>
                <a:r>
                  <a:rPr lang="en-US" sz="2400" dirty="0"/>
                  <a:t> </a:t>
                </a:r>
                <a:r>
                  <a:rPr lang="en-US" sz="2000" dirty="0"/>
                  <a:t>derives frequency dependence from joint density of states</a:t>
                </a:r>
                <a:endParaRPr lang="en-US" sz="2400" dirty="0"/>
              </a:p>
            </p:txBody>
          </p:sp>
        </mc:Choice>
        <mc:Fallback xmlns="">
          <p:sp>
            <p:nvSpPr>
              <p:cNvPr id="36" name="TextBox 35">
                <a:extLst>
                  <a:ext uri="{FF2B5EF4-FFF2-40B4-BE49-F238E27FC236}">
                    <a16:creationId xmlns:a16="http://schemas.microsoft.com/office/drawing/2014/main" id="{FC5B128F-69AF-074B-9C8D-A60F7024A701}"/>
                  </a:ext>
                </a:extLst>
              </p:cNvPr>
              <p:cNvSpPr txBox="1">
                <a:spLocks noRot="1" noChangeAspect="1" noMove="1" noResize="1" noEditPoints="1" noAdjustHandles="1" noChangeArrowheads="1" noChangeShapeType="1" noTextEdit="1"/>
              </p:cNvSpPr>
              <p:nvPr/>
            </p:nvSpPr>
            <p:spPr>
              <a:xfrm>
                <a:off x="3828439" y="827495"/>
                <a:ext cx="5097512" cy="677108"/>
              </a:xfrm>
              <a:prstGeom prst="rect">
                <a:avLst/>
              </a:prstGeom>
              <a:blipFill>
                <a:blip r:embed="rId6"/>
                <a:stretch>
                  <a:fillRect t="-3636" r="-248" b="-20000"/>
                </a:stretch>
              </a:blipFill>
              <a:ln>
                <a:solidFill>
                  <a:schemeClr val="tx2"/>
                </a:solid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9533554-338C-EE4B-981C-374E58F0D0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7366" y="2813837"/>
            <a:ext cx="5067300" cy="3378200"/>
          </a:xfrm>
          <a:prstGeom prst="rect">
            <a:avLst/>
          </a:prstGeom>
        </p:spPr>
      </p:pic>
    </p:spTree>
    <p:extLst>
      <p:ext uri="{BB962C8B-B14F-4D97-AF65-F5344CB8AC3E}">
        <p14:creationId xmlns:p14="http://schemas.microsoft.com/office/powerpoint/2010/main" val="12508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41</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Dimensionality crossover</a:t>
            </a:r>
          </a:p>
        </p:txBody>
      </p:sp>
      <p:pic>
        <p:nvPicPr>
          <p:cNvPr id="37" name="Picture 36">
            <a:extLst>
              <a:ext uri="{FF2B5EF4-FFF2-40B4-BE49-F238E27FC236}">
                <a16:creationId xmlns:a16="http://schemas.microsoft.com/office/drawing/2014/main" id="{4F4685B5-EA05-1A4C-990D-01DD0DF2F651}"/>
              </a:ext>
            </a:extLst>
          </p:cNvPr>
          <p:cNvPicPr>
            <a:picLocks noChangeAspect="1"/>
          </p:cNvPicPr>
          <p:nvPr/>
        </p:nvPicPr>
        <p:blipFill rotWithShape="1">
          <a:blip r:embed="rId3">
            <a:extLst>
              <a:ext uri="{28A0092B-C50C-407E-A947-70E740481C1C}">
                <a14:useLocalDpi xmlns:a14="http://schemas.microsoft.com/office/drawing/2010/main" val="0"/>
              </a:ext>
            </a:extLst>
          </a:blip>
          <a:srcRect l="35361"/>
          <a:stretch/>
        </p:blipFill>
        <p:spPr>
          <a:xfrm>
            <a:off x="5534543" y="662603"/>
            <a:ext cx="3229629" cy="2914624"/>
          </a:xfrm>
          <a:prstGeom prst="rect">
            <a:avLst/>
          </a:prstGeom>
          <a:ln w="34925">
            <a:solidFill>
              <a:schemeClr val="accent1"/>
            </a:solidFill>
          </a:ln>
        </p:spPr>
      </p:pic>
      <p:sp>
        <p:nvSpPr>
          <p:cNvPr id="39" name="TextBox 38">
            <a:extLst>
              <a:ext uri="{FF2B5EF4-FFF2-40B4-BE49-F238E27FC236}">
                <a16:creationId xmlns:a16="http://schemas.microsoft.com/office/drawing/2014/main" id="{5B29D182-FF7E-5247-99FE-003C47D90684}"/>
              </a:ext>
            </a:extLst>
          </p:cNvPr>
          <p:cNvSpPr txBox="1"/>
          <p:nvPr/>
        </p:nvSpPr>
        <p:spPr>
          <a:xfrm>
            <a:off x="4191000" y="6452729"/>
            <a:ext cx="4547270" cy="276999"/>
          </a:xfrm>
          <a:prstGeom prst="rect">
            <a:avLst/>
          </a:prstGeom>
          <a:noFill/>
        </p:spPr>
        <p:txBody>
          <a:bodyPr wrap="none" rtlCol="0">
            <a:spAutoFit/>
          </a:bodyPr>
          <a:lstStyle/>
          <a:p>
            <a:r>
              <a:rPr lang="fr" sz="1200" dirty="0" err="1">
                <a:solidFill>
                  <a:schemeClr val="bg1"/>
                </a:solidFill>
                <a:latin typeface="Helvetica" pitchFamily="2" charset="0"/>
              </a:rPr>
              <a:t>Hanus</a:t>
            </a:r>
            <a:r>
              <a:rPr lang="fr" sz="1200" dirty="0">
                <a:solidFill>
                  <a:schemeClr val="bg1"/>
                </a:solidFill>
                <a:latin typeface="Helvetica" pitchFamily="2" charset="0"/>
              </a:rPr>
              <a:t>, R;  </a:t>
            </a:r>
            <a:r>
              <a:rPr lang="fr" sz="1200" dirty="0" err="1">
                <a:solidFill>
                  <a:schemeClr val="bg1"/>
                </a:solidFill>
                <a:latin typeface="Helvetica" pitchFamily="2" charset="0"/>
              </a:rPr>
              <a:t>Garg</a:t>
            </a:r>
            <a:r>
              <a:rPr lang="fr" sz="1200" dirty="0">
                <a:solidFill>
                  <a:schemeClr val="bg1"/>
                </a:solidFill>
                <a:latin typeface="Helvetica" pitchFamily="2" charset="0"/>
              </a:rPr>
              <a:t>, A., Snyder. G.J. ,Commun. Phys. 1, 78 (2018).</a:t>
            </a:r>
            <a:endParaRPr lang="en-US" sz="1200" dirty="0" err="1">
              <a:solidFill>
                <a:schemeClr val="bg1"/>
              </a:solidFill>
              <a:latin typeface="Helvetica" pitchFamily="2" charset="0"/>
            </a:endParaRPr>
          </a:p>
        </p:txBody>
      </p:sp>
      <p:pic>
        <p:nvPicPr>
          <p:cNvPr id="6" name="Picture 5">
            <a:extLst>
              <a:ext uri="{FF2B5EF4-FFF2-40B4-BE49-F238E27FC236}">
                <a16:creationId xmlns:a16="http://schemas.microsoft.com/office/drawing/2014/main" id="{2D94763B-1DE0-5F47-9DEF-D309E0E84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121" y="3671733"/>
            <a:ext cx="5143612" cy="2780996"/>
          </a:xfrm>
          <a:prstGeom prst="rect">
            <a:avLst/>
          </a:prstGeom>
        </p:spPr>
      </p:pic>
      <p:pic>
        <p:nvPicPr>
          <p:cNvPr id="12" name="Picture 11">
            <a:extLst>
              <a:ext uri="{FF2B5EF4-FFF2-40B4-BE49-F238E27FC236}">
                <a16:creationId xmlns:a16="http://schemas.microsoft.com/office/drawing/2014/main" id="{0F149B11-9AD6-EF4A-91DD-3F9CC22D5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792081"/>
            <a:ext cx="3962400" cy="2540000"/>
          </a:xfrm>
          <a:prstGeom prst="rect">
            <a:avLst/>
          </a:prstGeom>
        </p:spPr>
      </p:pic>
      <p:pic>
        <p:nvPicPr>
          <p:cNvPr id="14" name="Picture 13">
            <a:extLst>
              <a:ext uri="{FF2B5EF4-FFF2-40B4-BE49-F238E27FC236}">
                <a16:creationId xmlns:a16="http://schemas.microsoft.com/office/drawing/2014/main" id="{4F1A3D23-BF30-CE4B-BB13-5597C8C4C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3483330"/>
            <a:ext cx="4267200" cy="2692400"/>
          </a:xfrm>
          <a:prstGeom prst="rect">
            <a:avLst/>
          </a:prstGeom>
        </p:spPr>
      </p:pic>
    </p:spTree>
    <p:extLst>
      <p:ext uri="{BB962C8B-B14F-4D97-AF65-F5344CB8AC3E}">
        <p14:creationId xmlns:p14="http://schemas.microsoft.com/office/powerpoint/2010/main" val="147971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A206814-0391-474B-90BE-669B11E426FB}" type="slidenum">
              <a:rPr lang="en-US" smtClean="0"/>
              <a:t>42</a:t>
            </a:fld>
            <a:endParaRPr lang="en-US"/>
          </a:p>
        </p:txBody>
      </p:sp>
      <p:pic>
        <p:nvPicPr>
          <p:cNvPr id="7" name="Picture 6"/>
          <p:cNvPicPr>
            <a:picLocks noChangeAspect="1"/>
          </p:cNvPicPr>
          <p:nvPr/>
        </p:nvPicPr>
        <p:blipFill>
          <a:blip r:embed="rId3"/>
          <a:stretch>
            <a:fillRect/>
          </a:stretch>
        </p:blipFill>
        <p:spPr>
          <a:xfrm>
            <a:off x="1759420" y="1194506"/>
            <a:ext cx="2431580" cy="2228948"/>
          </a:xfrm>
          <a:prstGeom prst="rect">
            <a:avLst/>
          </a:prstGeom>
        </p:spPr>
      </p:pic>
      <p:cxnSp>
        <p:nvCxnSpPr>
          <p:cNvPr id="10" name="Straight Arrow Connector 9"/>
          <p:cNvCxnSpPr>
            <a:cxnSpLocks/>
          </p:cNvCxnSpPr>
          <p:nvPr/>
        </p:nvCxnSpPr>
        <p:spPr>
          <a:xfrm>
            <a:off x="2734440" y="3262647"/>
            <a:ext cx="0" cy="588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1535453" y="3351348"/>
            <a:ext cx="1143000" cy="369332"/>
          </a:xfrm>
          <a:prstGeom prst="rect">
            <a:avLst/>
          </a:prstGeom>
          <a:noFill/>
        </p:spPr>
        <p:txBody>
          <a:bodyPr wrap="square" rtlCol="0">
            <a:spAutoFit/>
          </a:bodyPr>
          <a:lstStyle/>
          <a:p>
            <a:r>
              <a:rPr lang="en-US" b="1" dirty="0" err="1">
                <a:solidFill>
                  <a:srgbClr val="6600FF"/>
                </a:solidFill>
              </a:rPr>
              <a:t>BoltzTraP</a:t>
            </a:r>
            <a:endParaRPr lang="en-US" b="1" dirty="0">
              <a:solidFill>
                <a:srgbClr val="6600FF"/>
              </a:solidFill>
            </a:endParaRPr>
          </a:p>
        </p:txBody>
      </p:sp>
      <mc:AlternateContent xmlns:mc="http://schemas.openxmlformats.org/markup-compatibility/2006" xmlns:a14="http://schemas.microsoft.com/office/drawing/2010/main">
        <mc:Choice Requires="a14">
          <p:sp>
            <p:nvSpPr>
              <p:cNvPr id="14" name="TextBox 13"/>
              <p:cNvSpPr txBox="1"/>
              <p:nvPr/>
            </p:nvSpPr>
            <p:spPr>
              <a:xfrm>
                <a:off x="1439040" y="3934307"/>
                <a:ext cx="2647421" cy="1933093"/>
              </a:xfrm>
              <a:prstGeom prst="rect">
                <a:avLst/>
              </a:prstGeom>
              <a:noFill/>
            </p:spPr>
            <p:txBody>
              <a:bodyPr wrap="square" rtlCol="0">
                <a:spAutoFit/>
              </a:bodyPr>
              <a:lstStyle/>
              <a:p>
                <a:pPr algn="ctr"/>
                <a14:m>
                  <m:oMath xmlns:m="http://schemas.openxmlformats.org/officeDocument/2006/math">
                    <m:r>
                      <a:rPr lang="en-US" sz="1600" b="1" i="1" smtClean="0">
                        <a:latin typeface="Cambria Math" panose="02040503050406030204" pitchFamily="18" charset="0"/>
                      </a:rPr>
                      <m:t>𝝈</m:t>
                    </m:r>
                    <m:r>
                      <a:rPr lang="en-US" sz="1600" b="1" i="1" smtClean="0">
                        <a:latin typeface="Cambria Math" panose="02040503050406030204" pitchFamily="18" charset="0"/>
                      </a:rPr>
                      <m:t>(</m:t>
                    </m:r>
                    <m:r>
                      <a:rPr lang="en-US" sz="1600" b="1" i="1" smtClean="0">
                        <a:latin typeface="Cambria Math" panose="02040503050406030204" pitchFamily="18" charset="0"/>
                      </a:rPr>
                      <m:t>𝑻</m:t>
                    </m:r>
                    <m:r>
                      <a:rPr lang="en-US" sz="1600" b="1" i="1" smtClean="0">
                        <a:latin typeface="Cambria Math" panose="02040503050406030204" pitchFamily="18" charset="0"/>
                      </a:rPr>
                      <m:t>, </m:t>
                    </m:r>
                    <m:r>
                      <a:rPr lang="en-US" sz="1600" b="1" i="1" smtClean="0">
                        <a:latin typeface="Cambria Math" panose="02040503050406030204" pitchFamily="18" charset="0"/>
                      </a:rPr>
                      <m:t>𝜼</m:t>
                    </m:r>
                    <m:r>
                      <a:rPr lang="en-US" sz="1600" b="1" i="1" smtClean="0">
                        <a:latin typeface="Cambria Math" panose="02040503050406030204" pitchFamily="18" charset="0"/>
                      </a:rPr>
                      <m:t>)</m:t>
                    </m:r>
                  </m:oMath>
                </a14:m>
                <a:r>
                  <a:rPr lang="en-US" sz="1600" b="1" i="1" dirty="0">
                    <a:latin typeface="Cambria Math" panose="02040503050406030204" pitchFamily="18" charset="0"/>
                  </a:rPr>
                  <a:t>, </a:t>
                </a:r>
                <a14:m>
                  <m:oMath xmlns:m="http://schemas.openxmlformats.org/officeDocument/2006/math">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r>
                      <a:rPr lang="en-US" sz="1600" b="1" i="1" dirty="0" smtClean="0">
                        <a:latin typeface="Cambria Math" panose="02040503050406030204" pitchFamily="18" charset="0"/>
                      </a:rPr>
                      <m:t>𝑻</m:t>
                    </m:r>
                    <m:r>
                      <a:rPr lang="en-US" sz="1600" b="1" i="1" dirty="0" smtClean="0">
                        <a:latin typeface="Cambria Math" panose="02040503050406030204" pitchFamily="18" charset="0"/>
                      </a:rPr>
                      <m:t>, </m:t>
                    </m:r>
                    <m:r>
                      <a:rPr lang="en-US" sz="1600" b="1" i="1" dirty="0" smtClean="0">
                        <a:latin typeface="Cambria Math" panose="02040503050406030204" pitchFamily="18" charset="0"/>
                      </a:rPr>
                      <m:t>𝜼</m:t>
                    </m:r>
                    <m:r>
                      <a:rPr lang="en-US" sz="1600" b="1" i="1" dirty="0" smtClean="0">
                        <a:latin typeface="Cambria Math" panose="02040503050406030204" pitchFamily="18" charset="0"/>
                      </a:rPr>
                      <m:t>)</m:t>
                    </m:r>
                  </m:oMath>
                </a14:m>
                <a:endParaRPr lang="en-US" sz="1600" b="1" i="1" dirty="0">
                  <a:latin typeface="Cambria Math" panose="02040503050406030204" pitchFamily="18" charset="0"/>
                </a:endParaRPr>
              </a:p>
              <a:p>
                <a:pPr algn="ctr"/>
                <a:endParaRPr lang="en-US" sz="1600" b="1" i="1" dirty="0">
                  <a:latin typeface="Cambria Math" panose="02040503050406030204" pitchFamily="18" charset="0"/>
                </a:endParaRPr>
              </a:p>
              <a:p>
                <a:pPr algn="ctr"/>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a:latin typeface="Cambria Math" panose="02040503050406030204" pitchFamily="18" charset="0"/>
                            </a:rPr>
                            <m:t>𝐦</m:t>
                          </m:r>
                        </m:e>
                        <m:sub>
                          <m:r>
                            <a:rPr lang="en-US" sz="1600" b="1">
                              <a:latin typeface="Cambria Math" panose="02040503050406030204" pitchFamily="18" charset="0"/>
                            </a:rPr>
                            <m:t>𝐜𝐨𝐧𝐝</m:t>
                          </m:r>
                        </m:sub>
                        <m:sup>
                          <m:r>
                            <a:rPr lang="en-US" sz="1600" b="1">
                              <a:latin typeface="Cambria Math" panose="02040503050406030204" pitchFamily="18" charset="0"/>
                            </a:rPr>
                            <m:t>∗</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a:latin typeface="Cambria Math" panose="02040503050406030204" pitchFamily="18" charset="0"/>
                            </a:rPr>
                            <m:t>𝐦</m:t>
                          </m:r>
                        </m:e>
                        <m:sub>
                          <m:r>
                            <a:rPr lang="en-US" sz="1600" b="1">
                              <a:latin typeface="Cambria Math" panose="02040503050406030204" pitchFamily="18" charset="0"/>
                            </a:rPr>
                            <m:t>𝐬𝐞𝐞𝐛</m:t>
                          </m:r>
                        </m:sub>
                        <m:sup>
                          <m:r>
                            <a:rPr lang="en-US" sz="1600" b="1">
                              <a:latin typeface="Cambria Math" panose="02040503050406030204" pitchFamily="18" charset="0"/>
                            </a:rPr>
                            <m:t>∗</m:t>
                          </m:r>
                        </m:sup>
                      </m:sSubSup>
                    </m:oMath>
                  </m:oMathPara>
                </a14:m>
                <a:endParaRPr lang="en-US" sz="1600" b="1" dirty="0"/>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0</m:t>
                          </m:r>
                        </m:sub>
                      </m:sSub>
                      <m:r>
                        <a:rPr lang="en-US" sz="1600" i="1">
                          <a:latin typeface="Cambria Math" panose="02040503050406030204" pitchFamily="18" charset="0"/>
                        </a:rPr>
                        <m:t>∝</m:t>
                      </m:r>
                      <m:r>
                        <a:rPr lang="en-US" sz="1600" i="1">
                          <a:latin typeface="Cambria Math" panose="02040503050406030204" pitchFamily="18" charset="0"/>
                        </a:rPr>
                        <m:t>𝐾</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𝑣</m:t>
                          </m:r>
                        </m:sub>
                      </m:sSub>
                      <m:r>
                        <a:rPr lang="en-US" sz="1600" i="1">
                          <a:latin typeface="Cambria Math" panose="02040503050406030204" pitchFamily="18" charset="0"/>
                        </a:rPr>
                        <m:t>, </m:t>
                      </m:r>
                      <m:sSubSup>
                        <m:sSubSupPr>
                          <m:ctrlPr>
                            <a:rPr lang="en-US" sz="1600" i="1">
                              <a:latin typeface="Cambria Math" panose="02040503050406030204" pitchFamily="18" charset="0"/>
                            </a:rPr>
                          </m:ctrlPr>
                        </m:sSubSupPr>
                        <m:e>
                          <m:r>
                            <a:rPr lang="en-US" sz="1600" i="1">
                              <a:latin typeface="Cambria Math" panose="02040503050406030204" pitchFamily="18" charset="0"/>
                            </a:rPr>
                            <m:t>𝑚</m:t>
                          </m:r>
                        </m:e>
                        <m:sub>
                          <m:r>
                            <m:rPr>
                              <m:sty m:val="p"/>
                            </m:rPr>
                            <a:rPr lang="en-US" sz="1600">
                              <a:latin typeface="Cambria Math" panose="02040503050406030204" pitchFamily="18" charset="0"/>
                            </a:rPr>
                            <m:t>cond</m:t>
                          </m:r>
                        </m:sub>
                        <m:sup>
                          <m:r>
                            <a:rPr lang="en-US" sz="1600" i="1">
                              <a:latin typeface="Cambria Math" panose="02040503050406030204" pitchFamily="18" charset="0"/>
                            </a:rPr>
                            <m:t>∗</m:t>
                          </m:r>
                        </m:sup>
                      </m:sSubSup>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𝑊</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0</m:t>
                          </m:r>
                        </m:sub>
                      </m:sSub>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𝑚</m:t>
                                  </m:r>
                                </m:e>
                                <m:sub>
                                  <m:r>
                                    <a:rPr lang="en-US" sz="1600" i="1">
                                      <a:latin typeface="Cambria Math" panose="02040503050406030204" pitchFamily="18" charset="0"/>
                                    </a:rPr>
                                    <m:t>𝑠𝑒𝑒𝑏</m:t>
                                  </m:r>
                                </m:sub>
                                <m:sup>
                                  <m:r>
                                    <a:rPr lang="en-US" sz="1600" i="1">
                                      <a:latin typeface="Cambria Math" panose="02040503050406030204" pitchFamily="18" charset="0"/>
                                    </a:rPr>
                                    <m:t>∗</m:t>
                                  </m:r>
                                </m:sup>
                              </m:sSubSup>
                            </m:e>
                          </m:d>
                        </m:e>
                        <m:sup>
                          <m:f>
                            <m:fPr>
                              <m:ctrlPr>
                                <a:rPr lang="en-US" sz="1600" i="1">
                                  <a:latin typeface="Cambria Math" panose="02040503050406030204" pitchFamily="18" charset="0"/>
                                </a:rPr>
                              </m:ctrlPr>
                            </m:fPr>
                            <m:num>
                              <m:r>
                                <a:rPr lang="en-US" sz="1600" i="1">
                                  <a:latin typeface="Cambria Math" panose="02040503050406030204" pitchFamily="18" charset="0"/>
                                </a:rPr>
                                <m:t>3</m:t>
                              </m:r>
                            </m:num>
                            <m:den>
                              <m:r>
                                <a:rPr lang="en-US" sz="1600" i="1">
                                  <a:latin typeface="Cambria Math" panose="02040503050406030204" pitchFamily="18" charset="0"/>
                                </a:rPr>
                                <m:t>2</m:t>
                              </m:r>
                            </m:den>
                          </m:f>
                        </m:sup>
                      </m:sSup>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439040" y="3934307"/>
                <a:ext cx="2647421" cy="1933093"/>
              </a:xfrm>
              <a:prstGeom prst="rect">
                <a:avLst/>
              </a:prstGeom>
              <a:blipFill>
                <a:blip r:embed="rId4"/>
                <a:stretch>
                  <a:fillRect t="-654"/>
                </a:stretch>
              </a:blipFill>
            </p:spPr>
            <p:txBody>
              <a:bodyPr/>
              <a:lstStyle/>
              <a:p>
                <a:r>
                  <a:rPr lang="en-US">
                    <a:noFill/>
                  </a:rPr>
                  <a:t> </a:t>
                </a:r>
              </a:p>
            </p:txBody>
          </p:sp>
        </mc:Fallback>
      </mc:AlternateContent>
      <p:sp>
        <p:nvSpPr>
          <p:cNvPr id="15" name="TextBox 14"/>
          <p:cNvSpPr txBox="1"/>
          <p:nvPr/>
        </p:nvSpPr>
        <p:spPr>
          <a:xfrm>
            <a:off x="369322" y="1305580"/>
            <a:ext cx="1235708" cy="523220"/>
          </a:xfrm>
          <a:prstGeom prst="rect">
            <a:avLst/>
          </a:prstGeom>
          <a:noFill/>
          <a:ln w="28575">
            <a:solidFill>
              <a:srgbClr val="000000"/>
            </a:solidFill>
          </a:ln>
        </p:spPr>
        <p:txBody>
          <a:bodyPr wrap="square" rtlCol="0">
            <a:spAutoFit/>
          </a:bodyPr>
          <a:lstStyle/>
          <a:p>
            <a:pPr algn="ctr"/>
            <a:r>
              <a:rPr lang="en-US" sz="1400" dirty="0"/>
              <a:t>Electron</a:t>
            </a:r>
          </a:p>
          <a:p>
            <a:pPr algn="ctr"/>
            <a:r>
              <a:rPr lang="en-US" sz="1400" dirty="0" err="1"/>
              <a:t>bandstructure</a:t>
            </a:r>
            <a:endParaRPr lang="en-US" sz="1400" dirty="0"/>
          </a:p>
        </p:txBody>
      </p:sp>
      <p:sp>
        <p:nvSpPr>
          <p:cNvPr id="16" name="TextBox 15"/>
          <p:cNvSpPr txBox="1"/>
          <p:nvPr/>
        </p:nvSpPr>
        <p:spPr>
          <a:xfrm>
            <a:off x="7071223" y="1305580"/>
            <a:ext cx="1359950" cy="523220"/>
          </a:xfrm>
          <a:prstGeom prst="rect">
            <a:avLst/>
          </a:prstGeom>
          <a:noFill/>
          <a:ln w="28575">
            <a:solidFill>
              <a:srgbClr val="000000"/>
            </a:solidFill>
          </a:ln>
        </p:spPr>
        <p:txBody>
          <a:bodyPr wrap="square" rtlCol="0">
            <a:spAutoFit/>
          </a:bodyPr>
          <a:lstStyle/>
          <a:p>
            <a:pPr algn="ctr"/>
            <a:r>
              <a:rPr lang="en-US" sz="1400" dirty="0"/>
              <a:t>Phonon</a:t>
            </a:r>
          </a:p>
          <a:p>
            <a:pPr algn="ctr"/>
            <a:r>
              <a:rPr lang="en-US" sz="1400" dirty="0" err="1"/>
              <a:t>bandstructure</a:t>
            </a:r>
            <a:endParaRPr lang="en-US" sz="1400" dirty="0"/>
          </a:p>
        </p:txBody>
      </p:sp>
      <p:pic>
        <p:nvPicPr>
          <p:cNvPr id="17" name="Picture 16"/>
          <p:cNvPicPr>
            <a:picLocks noChangeAspect="1"/>
          </p:cNvPicPr>
          <p:nvPr/>
        </p:nvPicPr>
        <p:blipFill>
          <a:blip r:embed="rId5"/>
          <a:stretch>
            <a:fillRect/>
          </a:stretch>
        </p:blipFill>
        <p:spPr>
          <a:xfrm>
            <a:off x="4207588" y="1191107"/>
            <a:ext cx="2492054" cy="2284383"/>
          </a:xfrm>
          <a:prstGeom prst="rect">
            <a:avLst/>
          </a:prstGeom>
        </p:spPr>
      </p:pic>
      <p:cxnSp>
        <p:nvCxnSpPr>
          <p:cNvPr id="18" name="Straight Arrow Connector 17"/>
          <p:cNvCxnSpPr>
            <a:cxnSpLocks/>
          </p:cNvCxnSpPr>
          <p:nvPr/>
        </p:nvCxnSpPr>
        <p:spPr>
          <a:xfrm>
            <a:off x="5715000" y="3423454"/>
            <a:ext cx="0" cy="5944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362979" y="3983217"/>
                <a:ext cx="2647421" cy="2036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a:latin typeface="Cambria Math" panose="02040503050406030204" pitchFamily="18" charset="0"/>
                            </a:rPr>
                            <m:t>𝑲</m:t>
                          </m:r>
                        </m:e>
                        <m:sub>
                          <m:r>
                            <a:rPr lang="en-US" sz="1600" b="1">
                              <a:latin typeface="Cambria Math" panose="02040503050406030204" pitchFamily="18" charset="0"/>
                            </a:rPr>
                            <m:t>𝐯𝐫𝐡</m:t>
                          </m:r>
                        </m:sub>
                      </m:sSub>
                      <m:r>
                        <a:rPr lang="en-US" sz="1600" b="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𝑮</m:t>
                          </m:r>
                        </m:e>
                        <m:sub>
                          <m:r>
                            <a:rPr lang="en-US" sz="1600" b="1">
                              <a:latin typeface="Cambria Math" panose="02040503050406030204" pitchFamily="18" charset="0"/>
                            </a:rPr>
                            <m:t>𝐯𝐫𝐡</m:t>
                          </m:r>
                        </m:sub>
                      </m:sSub>
                    </m:oMath>
                  </m:oMathPara>
                </a14:m>
                <a:endParaRPr lang="en-US" sz="1600" b="1" dirty="0"/>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𝑠</m:t>
                          </m:r>
                        </m:sub>
                      </m:sSub>
                      <m:r>
                        <a:rPr lang="en-US" sz="1600" i="1">
                          <a:latin typeface="Cambria Math" panose="02040503050406030204" pitchFamily="18" charset="0"/>
                        </a:rPr>
                        <m:t>= </m:t>
                      </m:r>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𝐺</m:t>
                          </m:r>
                        </m:e>
                      </m:d>
                    </m:oMath>
                  </m:oMathPara>
                </a14:m>
                <a:endParaRPr lang="en-US" sz="1600" dirty="0"/>
              </a:p>
              <a:p>
                <a:endParaRPr lang="en-US" sz="1600" dirty="0"/>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𝛾</m:t>
                      </m:r>
                      <m:r>
                        <a:rPr lang="en-US" sz="1600" b="0" i="1" smtClean="0">
                          <a:latin typeface="Cambria Math" panose="02040503050406030204" pitchFamily="18" charset="0"/>
                        </a:rPr>
                        <m:t>=</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𝑙</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𝑡</m:t>
                              </m:r>
                            </m:sub>
                          </m:sSub>
                        </m:e>
                      </m:d>
                    </m:oMath>
                  </m:oMathPara>
                </a14:m>
                <a:endParaRPr lang="en-US" sz="1600" b="0" dirty="0"/>
              </a:p>
              <a:p>
                <a:pPr algn="ctr"/>
                <a:endParaRPr lang="en-US" sz="1600" dirty="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𝜅</m:t>
                          </m:r>
                        </m:e>
                        <m:sub>
                          <m:r>
                            <a:rPr lang="en-US" sz="1600" i="1">
                              <a:latin typeface="Cambria Math" panose="02040503050406030204" pitchFamily="18" charset="0"/>
                            </a:rPr>
                            <m:t>𝐿</m:t>
                          </m:r>
                        </m:sub>
                      </m:sSub>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sSubSup>
                        <m:sSubSupPr>
                          <m:ctrlPr>
                            <a:rPr lang="en-US" sz="1600" i="1">
                              <a:latin typeface="Cambria Math" panose="02040503050406030204" pitchFamily="18" charset="0"/>
                            </a:rPr>
                          </m:ctrlPr>
                        </m:sSubSupPr>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b="1" i="1">
                                      <a:latin typeface="Cambria Math" panose="02040503050406030204" pitchFamily="18" charset="0"/>
                                    </a:rPr>
                                    <m:t>𝑨</m:t>
                                  </m:r>
                                </m:num>
                                <m:den>
                                  <m:r>
                                    <a:rPr lang="en-US" sz="1600" i="1">
                                      <a:latin typeface="Cambria Math" panose="02040503050406030204" pitchFamily="18" charset="0"/>
                                    </a:rPr>
                                    <m:t>𝑇</m:t>
                                  </m:r>
                                </m:den>
                              </m:f>
                            </m:e>
                          </m:d>
                          <m:r>
                            <a:rPr lang="en-US" sz="1600" i="1">
                              <a:latin typeface="Cambria Math" panose="02040503050406030204" pitchFamily="18" charset="0"/>
                            </a:rPr>
                            <m:t>𝑣</m:t>
                          </m:r>
                        </m:e>
                        <m:sub>
                          <m:r>
                            <a:rPr lang="en-US" sz="1600" i="1">
                              <a:latin typeface="Cambria Math" panose="02040503050406030204" pitchFamily="18" charset="0"/>
                            </a:rPr>
                            <m:t>𝑠</m:t>
                          </m:r>
                        </m:sub>
                        <m:sup>
                          <m:r>
                            <a:rPr lang="en-US" sz="1600" i="1">
                              <a:latin typeface="Cambria Math" panose="02040503050406030204" pitchFamily="18" charset="0"/>
                            </a:rPr>
                            <m:t>3</m:t>
                          </m:r>
                        </m:sup>
                      </m:sSub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𝛾</m:t>
                          </m:r>
                        </m:e>
                        <m:sup>
                          <m:r>
                            <a:rPr lang="en-US" sz="1600" b="0" i="1" smtClean="0">
                              <a:latin typeface="Cambria Math" panose="02040503050406030204" pitchFamily="18" charset="0"/>
                            </a:rPr>
                            <m:t>2</m:t>
                          </m:r>
                        </m:sup>
                      </m:sSup>
                      <m:r>
                        <a:rPr lang="en-US" sz="1600" i="1">
                          <a:latin typeface="Cambria Math" panose="02040503050406030204" pitchFamily="18" charset="0"/>
                        </a:rPr>
                        <m:t>+</m:t>
                      </m:r>
                      <m:r>
                        <a:rPr lang="en-US" sz="1600" b="1" i="1">
                          <a:latin typeface="Cambria Math" panose="02040503050406030204" pitchFamily="18" charset="0"/>
                        </a:rPr>
                        <m:t>𝑩</m:t>
                      </m:r>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𝑠</m:t>
                          </m:r>
                        </m:sub>
                      </m:sSub>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362979" y="3983217"/>
                <a:ext cx="2647421" cy="2036583"/>
              </a:xfrm>
              <a:prstGeom prst="rect">
                <a:avLst/>
              </a:prstGeom>
              <a:blipFill>
                <a:blip r:embed="rId6"/>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7"/>
          <a:stretch>
            <a:fillRect/>
          </a:stretch>
        </p:blipFill>
        <p:spPr>
          <a:xfrm>
            <a:off x="6655385" y="1897688"/>
            <a:ext cx="2452520" cy="1475901"/>
          </a:xfrm>
          <a:prstGeom prst="rect">
            <a:avLst/>
          </a:prstGeom>
        </p:spPr>
      </p:pic>
      <p:pic>
        <p:nvPicPr>
          <p:cNvPr id="11" name="Picture 10"/>
          <p:cNvPicPr>
            <a:picLocks noChangeAspect="1"/>
          </p:cNvPicPr>
          <p:nvPr/>
        </p:nvPicPr>
        <p:blipFill>
          <a:blip r:embed="rId8"/>
          <a:stretch>
            <a:fillRect/>
          </a:stretch>
        </p:blipFill>
        <p:spPr>
          <a:xfrm>
            <a:off x="7728185" y="3659970"/>
            <a:ext cx="1297005" cy="1475902"/>
          </a:xfrm>
          <a:prstGeom prst="rect">
            <a:avLst/>
          </a:prstGeom>
        </p:spPr>
      </p:pic>
      <p:pic>
        <p:nvPicPr>
          <p:cNvPr id="13" name="Picture 12"/>
          <p:cNvPicPr>
            <a:picLocks noChangeAspect="1"/>
          </p:cNvPicPr>
          <p:nvPr/>
        </p:nvPicPr>
        <p:blipFill>
          <a:blip r:embed="rId9"/>
          <a:stretch>
            <a:fillRect/>
          </a:stretch>
        </p:blipFill>
        <p:spPr>
          <a:xfrm>
            <a:off x="6430317" y="3659970"/>
            <a:ext cx="1294890" cy="1382275"/>
          </a:xfrm>
          <a:prstGeom prst="rect">
            <a:avLst/>
          </a:prstGeom>
        </p:spPr>
      </p:pic>
      <mc:AlternateContent xmlns:mc="http://schemas.openxmlformats.org/markup-compatibility/2006" xmlns:a14="http://schemas.microsoft.com/office/drawing/2010/main">
        <mc:Choice Requires="a14">
          <p:sp>
            <p:nvSpPr>
              <p:cNvPr id="22" name="Text Box 4">
                <a:extLst>
                  <a:ext uri="{FF2B5EF4-FFF2-40B4-BE49-F238E27FC236}">
                    <a16:creationId xmlns:a16="http://schemas.microsoft.com/office/drawing/2014/main" id="{7463707B-1D2E-4A43-BCBE-16A12CE989EE}"/>
                  </a:ext>
                </a:extLst>
              </p:cNvPr>
              <p:cNvSpPr txBox="1">
                <a:spLocks noChangeArrowheads="1"/>
              </p:cNvSpPr>
              <p:nvPr/>
            </p:nvSpPr>
            <p:spPr bwMode="auto">
              <a:xfrm>
                <a:off x="-57150" y="100438"/>
                <a:ext cx="9353550" cy="5847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HT-DFT: m* from </a:t>
                </a:r>
                <a:r>
                  <a:rPr lang="en-US" altLang="en-US" sz="3200" dirty="0" err="1">
                    <a:solidFill>
                      <a:srgbClr val="000000"/>
                    </a:solidFill>
                  </a:rPr>
                  <a:t>BoltzTraP</a:t>
                </a:r>
                <a:r>
                  <a:rPr lang="en-US" altLang="en-US" sz="3200" dirty="0">
                    <a:solidFill>
                      <a:srgbClr val="000000"/>
                    </a:solidFill>
                  </a:rPr>
                  <a:t> and </a:t>
                </a:r>
                <a14:m>
                  <m:oMath xmlns:m="http://schemas.openxmlformats.org/officeDocument/2006/math">
                    <m:sSub>
                      <m:sSubPr>
                        <m:ctrlPr>
                          <a:rPr lang="en-US" altLang="en-US" sz="3200" b="1" i="1" smtClean="0">
                            <a:solidFill>
                              <a:srgbClr val="000000"/>
                            </a:solidFill>
                            <a:latin typeface="Cambria Math" panose="02040503050406030204" pitchFamily="18" charset="0"/>
                          </a:rPr>
                        </m:ctrlPr>
                      </m:sSubPr>
                      <m:e>
                        <m:r>
                          <a:rPr lang="en-US" altLang="en-US" sz="3200" b="1" i="1" smtClean="0">
                            <a:solidFill>
                              <a:srgbClr val="000000"/>
                            </a:solidFill>
                            <a:latin typeface="Cambria Math" panose="02040503050406030204" pitchFamily="18" charset="0"/>
                          </a:rPr>
                          <m:t>𝜿</m:t>
                        </m:r>
                      </m:e>
                      <m:sub>
                        <m:r>
                          <a:rPr lang="en-US" altLang="en-US" sz="3200" b="1" i="1" smtClean="0">
                            <a:solidFill>
                              <a:srgbClr val="000000"/>
                            </a:solidFill>
                            <a:latin typeface="Cambria Math" panose="02040503050406030204" pitchFamily="18" charset="0"/>
                          </a:rPr>
                          <m:t>𝑳</m:t>
                        </m:r>
                      </m:sub>
                    </m:sSub>
                  </m:oMath>
                </a14:m>
                <a:r>
                  <a:rPr lang="en-US" altLang="en-US" sz="3200" dirty="0">
                    <a:solidFill>
                      <a:srgbClr val="000000"/>
                    </a:solidFill>
                  </a:rPr>
                  <a:t> from Elastic Tensor</a:t>
                </a:r>
              </a:p>
            </p:txBody>
          </p:sp>
        </mc:Choice>
        <mc:Fallback xmlns="">
          <p:sp>
            <p:nvSpPr>
              <p:cNvPr id="22" name="Text Box 4">
                <a:extLst>
                  <a:ext uri="{FF2B5EF4-FFF2-40B4-BE49-F238E27FC236}">
                    <a16:creationId xmlns:a16="http://schemas.microsoft.com/office/drawing/2014/main" id="{7463707B-1D2E-4A43-BCBE-16A12CE989EE}"/>
                  </a:ext>
                </a:extLst>
              </p:cNvPr>
              <p:cNvSpPr txBox="1">
                <a:spLocks noRot="1" noChangeAspect="1" noMove="1" noResize="1" noEditPoints="1" noAdjustHandles="1" noChangeArrowheads="1" noChangeShapeType="1" noTextEdit="1"/>
              </p:cNvSpPr>
              <p:nvPr/>
            </p:nvSpPr>
            <p:spPr bwMode="auto">
              <a:xfrm>
                <a:off x="-57150" y="100438"/>
                <a:ext cx="9353550" cy="584775"/>
              </a:xfrm>
              <a:prstGeom prst="rect">
                <a:avLst/>
              </a:prstGeom>
              <a:blipFill>
                <a:blip r:embed="rId11"/>
                <a:stretch>
                  <a:fillRect l="-1493" t="-12766"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0B4AF33-8F03-764D-82A7-E3F53ADF257F}"/>
              </a:ext>
            </a:extLst>
          </p:cNvPr>
          <p:cNvCxnSpPr>
            <a:cxnSpLocks/>
          </p:cNvCxnSpPr>
          <p:nvPr/>
        </p:nvCxnSpPr>
        <p:spPr>
          <a:xfrm>
            <a:off x="2743200" y="4239107"/>
            <a:ext cx="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E82C6A32-6DC2-A143-9BAA-BC6F40DBAFCE}"/>
              </a:ext>
            </a:extLst>
          </p:cNvPr>
          <p:cNvSpPr txBox="1"/>
          <p:nvPr/>
        </p:nvSpPr>
        <p:spPr>
          <a:xfrm>
            <a:off x="369322" y="854583"/>
            <a:ext cx="1514581" cy="369332"/>
          </a:xfrm>
          <a:prstGeom prst="rect">
            <a:avLst/>
          </a:prstGeom>
          <a:noFill/>
        </p:spPr>
        <p:txBody>
          <a:bodyPr wrap="square" rtlCol="0">
            <a:spAutoFit/>
          </a:bodyPr>
          <a:lstStyle/>
          <a:p>
            <a:r>
              <a:rPr lang="en-US" b="1" dirty="0" err="1">
                <a:solidFill>
                  <a:srgbClr val="6600FF"/>
                </a:solidFill>
              </a:rPr>
              <a:t>MPContribs</a:t>
            </a:r>
            <a:endParaRPr lang="en-US" b="1" dirty="0">
              <a:solidFill>
                <a:srgbClr val="6600FF"/>
              </a:solidFill>
            </a:endParaRPr>
          </a:p>
        </p:txBody>
      </p:sp>
      <p:sp>
        <p:nvSpPr>
          <p:cNvPr id="24" name="TextBox 23">
            <a:extLst>
              <a:ext uri="{FF2B5EF4-FFF2-40B4-BE49-F238E27FC236}">
                <a16:creationId xmlns:a16="http://schemas.microsoft.com/office/drawing/2014/main" id="{365D5D3A-7055-F84A-BAC9-D376E03221F6}"/>
              </a:ext>
            </a:extLst>
          </p:cNvPr>
          <p:cNvSpPr txBox="1"/>
          <p:nvPr/>
        </p:nvSpPr>
        <p:spPr>
          <a:xfrm>
            <a:off x="6858000" y="834533"/>
            <a:ext cx="1876844" cy="369332"/>
          </a:xfrm>
          <a:prstGeom prst="rect">
            <a:avLst/>
          </a:prstGeom>
          <a:noFill/>
        </p:spPr>
        <p:txBody>
          <a:bodyPr wrap="square" rtlCol="0">
            <a:spAutoFit/>
          </a:bodyPr>
          <a:lstStyle/>
          <a:p>
            <a:r>
              <a:rPr lang="en-US" b="1" dirty="0">
                <a:solidFill>
                  <a:srgbClr val="6600FF"/>
                </a:solidFill>
              </a:rPr>
              <a:t>Materials Project</a:t>
            </a:r>
          </a:p>
        </p:txBody>
      </p:sp>
    </p:spTree>
    <p:extLst>
      <p:ext uri="{BB962C8B-B14F-4D97-AF65-F5344CB8AC3E}">
        <p14:creationId xmlns:p14="http://schemas.microsoft.com/office/powerpoint/2010/main" val="127209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E73B5-EFD0-5743-8E09-479EB3521BCE}"/>
              </a:ext>
            </a:extLst>
          </p:cNvPr>
          <p:cNvSpPr>
            <a:spLocks noGrp="1"/>
          </p:cNvSpPr>
          <p:nvPr>
            <p:ph type="sldNum" sz="quarter" idx="12"/>
          </p:nvPr>
        </p:nvSpPr>
        <p:spPr/>
        <p:txBody>
          <a:bodyPr/>
          <a:lstStyle/>
          <a:p>
            <a:fld id="{0624AEE6-E942-4F5C-A610-97CA4B6B6DBA}" type="slidenum">
              <a:rPr lang="en-US" smtClean="0"/>
              <a:pPr/>
              <a:t>43</a:t>
            </a:fld>
            <a:endParaRPr lang="en-US"/>
          </a:p>
        </p:txBody>
      </p:sp>
      <p:sp>
        <p:nvSpPr>
          <p:cNvPr id="3" name="Text Box 4">
            <a:extLst>
              <a:ext uri="{FF2B5EF4-FFF2-40B4-BE49-F238E27FC236}">
                <a16:creationId xmlns:a16="http://schemas.microsoft.com/office/drawing/2014/main" id="{4868F844-F97B-8449-8594-A022CE0CC586}"/>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pic>
        <p:nvPicPr>
          <p:cNvPr id="7" name="Picture 6">
            <a:extLst>
              <a:ext uri="{FF2B5EF4-FFF2-40B4-BE49-F238E27FC236}">
                <a16:creationId xmlns:a16="http://schemas.microsoft.com/office/drawing/2014/main" id="{0E8F83D3-41EB-A840-8145-89C6E4C25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485" y="3307509"/>
            <a:ext cx="4380797" cy="2895600"/>
          </a:xfrm>
          <a:prstGeom prst="rect">
            <a:avLst/>
          </a:prstGeom>
        </p:spPr>
      </p:pic>
      <p:pic>
        <p:nvPicPr>
          <p:cNvPr id="8" name="Picture 7">
            <a:extLst>
              <a:ext uri="{FF2B5EF4-FFF2-40B4-BE49-F238E27FC236}">
                <a16:creationId xmlns:a16="http://schemas.microsoft.com/office/drawing/2014/main" id="{CB49E9F1-9CB4-4B40-8E61-4982880A4532}"/>
              </a:ext>
            </a:extLst>
          </p:cNvPr>
          <p:cNvPicPr>
            <a:picLocks noChangeAspect="1"/>
          </p:cNvPicPr>
          <p:nvPr/>
        </p:nvPicPr>
        <p:blipFill rotWithShape="1">
          <a:blip r:embed="rId4">
            <a:extLst>
              <a:ext uri="{28A0092B-C50C-407E-A947-70E740481C1C}">
                <a14:useLocalDpi xmlns:a14="http://schemas.microsoft.com/office/drawing/2010/main" val="0"/>
              </a:ext>
            </a:extLst>
          </a:blip>
          <a:srcRect l="9308" r="16657" b="4409"/>
          <a:stretch/>
        </p:blipFill>
        <p:spPr>
          <a:xfrm>
            <a:off x="5602857" y="742976"/>
            <a:ext cx="3312543" cy="2605781"/>
          </a:xfrm>
          <a:prstGeom prst="rect">
            <a:avLst/>
          </a:prstGeom>
        </p:spPr>
      </p:pic>
      <p:pic>
        <p:nvPicPr>
          <p:cNvPr id="10" name="Picture 9">
            <a:extLst>
              <a:ext uri="{FF2B5EF4-FFF2-40B4-BE49-F238E27FC236}">
                <a16:creationId xmlns:a16="http://schemas.microsoft.com/office/drawing/2014/main" id="{DCD4BD52-A226-C241-AF36-8DBAB25CC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4" y="3276600"/>
            <a:ext cx="4186336" cy="302117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124892-CBC6-1C4B-8184-1DC151837C5D}"/>
                  </a:ext>
                </a:extLst>
              </p:cNvPr>
              <p:cNvSpPr txBox="1"/>
              <p:nvPr/>
            </p:nvSpPr>
            <p:spPr>
              <a:xfrm>
                <a:off x="924815" y="897795"/>
                <a:ext cx="3285963" cy="572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𝜋</m:t>
                              </m:r>
                            </m:den>
                          </m:f>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𝑚𝑎𝑥</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𝑘</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𝑚𝑎𝑥</m:t>
                                      </m:r>
                                    </m:sub>
                                  </m:sSub>
                                </m:den>
                              </m:f>
                            </m:e>
                          </m:d>
                        </m:e>
                      </m:func>
                    </m:oMath>
                  </m:oMathPara>
                </a14:m>
                <a:endParaRPr lang="en-US" b="0" dirty="0"/>
              </a:p>
            </p:txBody>
          </p:sp>
        </mc:Choice>
        <mc:Fallback xmlns="">
          <p:sp>
            <p:nvSpPr>
              <p:cNvPr id="11" name="TextBox 10">
                <a:extLst>
                  <a:ext uri="{FF2B5EF4-FFF2-40B4-BE49-F238E27FC236}">
                    <a16:creationId xmlns:a16="http://schemas.microsoft.com/office/drawing/2014/main" id="{18124892-CBC6-1C4B-8184-1DC151837C5D}"/>
                  </a:ext>
                </a:extLst>
              </p:cNvPr>
              <p:cNvSpPr txBox="1">
                <a:spLocks noRot="1" noChangeAspect="1" noMove="1" noResize="1" noEditPoints="1" noAdjustHandles="1" noChangeArrowheads="1" noChangeShapeType="1" noTextEdit="1"/>
              </p:cNvSpPr>
              <p:nvPr/>
            </p:nvSpPr>
            <p:spPr>
              <a:xfrm>
                <a:off x="924815" y="897795"/>
                <a:ext cx="3285963" cy="572721"/>
              </a:xfrm>
              <a:prstGeom prst="rect">
                <a:avLst/>
              </a:prstGeom>
              <a:blipFill>
                <a:blip r:embed="rId6"/>
                <a:stretch>
                  <a:fillRect l="-385" t="-217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A4E55A-C8D9-A544-A836-E8354EEE9BE6}"/>
                  </a:ext>
                </a:extLst>
              </p:cNvPr>
              <p:cNvSpPr txBox="1"/>
              <p:nvPr/>
            </p:nvSpPr>
            <p:spPr>
              <a:xfrm>
                <a:off x="1186733" y="1499329"/>
                <a:ext cx="241207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𝜔</m:t>
                          </m:r>
                        </m:num>
                        <m:den>
                          <m:r>
                            <a:rPr lang="en-US" b="0" i="1" smtClean="0">
                              <a:latin typeface="Cambria Math" panose="02040503050406030204" pitchFamily="18" charset="0"/>
                            </a:rPr>
                            <m:t>𝑑𝑘</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𝜔</m:t>
                          </m:r>
                        </m:num>
                        <m:den>
                          <m:r>
                            <a:rPr lang="en-US" b="0" i="1" smtClean="0">
                              <a:latin typeface="Cambria Math" panose="02040503050406030204" pitchFamily="18" charset="0"/>
                            </a:rPr>
                            <m:t>𝑘</m:t>
                          </m:r>
                        </m:den>
                      </m:f>
                      <m:r>
                        <a:rPr lang="en-US" b="0" i="1" smtClean="0">
                          <a:latin typeface="Cambria Math" panose="02040503050406030204" pitchFamily="18" charset="0"/>
                        </a:rPr>
                        <m:t> </m:t>
                      </m:r>
                    </m:oMath>
                  </m:oMathPara>
                </a14:m>
                <a:endParaRPr lang="en-US" dirty="0"/>
              </a:p>
            </p:txBody>
          </p:sp>
        </mc:Choice>
        <mc:Fallback xmlns="">
          <p:sp>
            <p:nvSpPr>
              <p:cNvPr id="12" name="TextBox 11">
                <a:extLst>
                  <a:ext uri="{FF2B5EF4-FFF2-40B4-BE49-F238E27FC236}">
                    <a16:creationId xmlns:a16="http://schemas.microsoft.com/office/drawing/2014/main" id="{07A4E55A-C8D9-A544-A836-E8354EEE9BE6}"/>
                  </a:ext>
                </a:extLst>
              </p:cNvPr>
              <p:cNvSpPr txBox="1">
                <a:spLocks noRot="1" noChangeAspect="1" noMove="1" noResize="1" noEditPoints="1" noAdjustHandles="1" noChangeArrowheads="1" noChangeShapeType="1" noTextEdit="1"/>
              </p:cNvSpPr>
              <p:nvPr/>
            </p:nvSpPr>
            <p:spPr>
              <a:xfrm>
                <a:off x="1186733" y="1499329"/>
                <a:ext cx="2412071" cy="525913"/>
              </a:xfrm>
              <a:prstGeom prst="rect">
                <a:avLst/>
              </a:prstGeom>
              <a:blipFill>
                <a:blip r:embed="rId7"/>
                <a:stretch>
                  <a:fillRect l="-524" r="-314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191D8-C27B-E94A-97E4-C957B496DA11}"/>
                  </a:ext>
                </a:extLst>
              </p:cNvPr>
              <p:cNvSpPr txBox="1"/>
              <p:nvPr/>
            </p:nvSpPr>
            <p:spPr>
              <a:xfrm>
                <a:off x="215785" y="2205480"/>
                <a:ext cx="5256695" cy="9046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𝜅</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𝑚</m:t>
                                  </m:r>
                                </m:sub>
                              </m:sSub>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up>
                                  <m:r>
                                    <a:rPr lang="en-US" sz="2000" b="0" i="1" smtClean="0">
                                      <a:latin typeface="Cambria Math" panose="02040503050406030204" pitchFamily="18" charset="0"/>
                                    </a:rPr>
                                    <m:t>3</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𝑑𝑘</m:t>
                              </m:r>
                            </m:e>
                          </m:nary>
                        </m:den>
                      </m:f>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𝑚</m:t>
                              </m:r>
                            </m:sub>
                          </m:sSub>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𝑣</m:t>
                              </m:r>
                            </m:e>
                            <m:sub>
                              <m:r>
                                <a:rPr lang="en-US" sz="2000" i="1">
                                  <a:latin typeface="Cambria Math" panose="02040503050406030204" pitchFamily="18" charset="0"/>
                                </a:rPr>
                                <m:t>𝑔</m:t>
                              </m:r>
                            </m:sub>
                            <m:sup>
                              <m:r>
                                <a:rPr lang="en-US" sz="2000" i="1">
                                  <a:latin typeface="Cambria Math" panose="02040503050406030204" pitchFamily="18" charset="0"/>
                                </a:rPr>
                                <m:t>3</m:t>
                              </m:r>
                            </m:sup>
                          </m:sSubSup>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e>
                                  </m:d>
                                </m:num>
                                <m:den>
                                  <m:r>
                                    <a:rPr lang="en-US" sz="2000" b="0" i="1" smtClean="0">
                                      <a:latin typeface="Cambria Math" panose="02040503050406030204" pitchFamily="18" charset="0"/>
                                    </a:rPr>
                                    <m:t>𝑏</m:t>
                                  </m:r>
                                </m:den>
                              </m:f>
                            </m:den>
                          </m:f>
                          <m:r>
                            <a:rPr lang="en-US" sz="2000" b="0" i="1" smtClean="0">
                              <a:latin typeface="Cambria Math" panose="02040503050406030204" pitchFamily="18" charset="0"/>
                            </a:rPr>
                            <m:t>)</m:t>
                          </m:r>
                          <m:r>
                            <a:rPr lang="en-US" sz="2000" i="1">
                              <a:latin typeface="Cambria Math" panose="02040503050406030204" pitchFamily="18" charset="0"/>
                            </a:rPr>
                            <m:t>𝑑𝑘</m:t>
                          </m:r>
                        </m:e>
                      </m:nary>
                    </m:oMath>
                  </m:oMathPara>
                </a14:m>
                <a:endParaRPr lang="en-US" sz="2000" dirty="0"/>
              </a:p>
            </p:txBody>
          </p:sp>
        </mc:Choice>
        <mc:Fallback xmlns="">
          <p:sp>
            <p:nvSpPr>
              <p:cNvPr id="13" name="TextBox 12">
                <a:extLst>
                  <a:ext uri="{FF2B5EF4-FFF2-40B4-BE49-F238E27FC236}">
                    <a16:creationId xmlns:a16="http://schemas.microsoft.com/office/drawing/2014/main" id="{ED6191D8-C27B-E94A-97E4-C957B496DA11}"/>
                  </a:ext>
                </a:extLst>
              </p:cNvPr>
              <p:cNvSpPr txBox="1">
                <a:spLocks noRot="1" noChangeAspect="1" noMove="1" noResize="1" noEditPoints="1" noAdjustHandles="1" noChangeArrowheads="1" noChangeShapeType="1" noTextEdit="1"/>
              </p:cNvSpPr>
              <p:nvPr/>
            </p:nvSpPr>
            <p:spPr>
              <a:xfrm>
                <a:off x="215785" y="2205480"/>
                <a:ext cx="5256695" cy="904607"/>
              </a:xfrm>
              <a:prstGeom prst="rect">
                <a:avLst/>
              </a:prstGeom>
              <a:blipFill>
                <a:blip r:embed="rId8"/>
                <a:stretch>
                  <a:fillRect l="-241" t="-137500" r="-482" b="-180556"/>
                </a:stretch>
              </a:blipFill>
            </p:spPr>
            <p:txBody>
              <a:bodyPr/>
              <a:lstStyle/>
              <a:p>
                <a:r>
                  <a:rPr lang="en-US">
                    <a:noFill/>
                  </a:rPr>
                  <a:t> </a:t>
                </a:r>
              </a:p>
            </p:txBody>
          </p:sp>
        </mc:Fallback>
      </mc:AlternateContent>
    </p:spTree>
    <p:extLst>
      <p:ext uri="{BB962C8B-B14F-4D97-AF65-F5344CB8AC3E}">
        <p14:creationId xmlns:p14="http://schemas.microsoft.com/office/powerpoint/2010/main" val="2512187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062AE7-E85B-A648-A467-76DF52E55EB9}"/>
              </a:ext>
            </a:extLst>
          </p:cNvPr>
          <p:cNvSpPr>
            <a:spLocks noGrp="1"/>
          </p:cNvSpPr>
          <p:nvPr>
            <p:ph type="sldNum" sz="quarter" idx="12"/>
          </p:nvPr>
        </p:nvSpPr>
        <p:spPr/>
        <p:txBody>
          <a:bodyPr/>
          <a:lstStyle/>
          <a:p>
            <a:fld id="{0624AEE6-E942-4F5C-A610-97CA4B6B6DBA}" type="slidenum">
              <a:rPr lang="en-US" smtClean="0"/>
              <a:pPr/>
              <a:t>44</a:t>
            </a:fld>
            <a:endParaRPr lang="en-US"/>
          </a:p>
        </p:txBody>
      </p:sp>
      <p:sp>
        <p:nvSpPr>
          <p:cNvPr id="3" name="Text Box 4">
            <a:extLst>
              <a:ext uri="{FF2B5EF4-FFF2-40B4-BE49-F238E27FC236}">
                <a16:creationId xmlns:a16="http://schemas.microsoft.com/office/drawing/2014/main" id="{CB10C068-FF74-6B4E-84AA-EF1FB68D0159}"/>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StarryData2: Quality Factor from S vs. </a:t>
            </a:r>
            <a:r>
              <a:rPr lang="en-US" altLang="en-US" sz="3200" dirty="0" err="1">
                <a:solidFill>
                  <a:srgbClr val="000000"/>
                </a:solidFill>
              </a:rPr>
              <a:t>σ</a:t>
            </a:r>
            <a:r>
              <a:rPr lang="en-US" altLang="en-US" sz="3200" dirty="0">
                <a:solidFill>
                  <a:srgbClr val="000000"/>
                </a:solidFill>
              </a:rPr>
              <a:t> Relation </a:t>
            </a:r>
          </a:p>
        </p:txBody>
      </p:sp>
      <p:pic>
        <p:nvPicPr>
          <p:cNvPr id="8" name="Picture 7">
            <a:extLst>
              <a:ext uri="{FF2B5EF4-FFF2-40B4-BE49-F238E27FC236}">
                <a16:creationId xmlns:a16="http://schemas.microsoft.com/office/drawing/2014/main" id="{F8BEEF30-1C6B-5E45-8043-6C97DBAFC1DC}"/>
              </a:ext>
            </a:extLst>
          </p:cNvPr>
          <p:cNvPicPr>
            <a:picLocks noChangeAspect="1"/>
          </p:cNvPicPr>
          <p:nvPr/>
        </p:nvPicPr>
        <p:blipFill>
          <a:blip r:embed="rId3"/>
          <a:stretch>
            <a:fillRect/>
          </a:stretch>
        </p:blipFill>
        <p:spPr>
          <a:xfrm>
            <a:off x="5788936" y="609600"/>
            <a:ext cx="3050264" cy="2923170"/>
          </a:xfrm>
          <a:prstGeom prst="rect">
            <a:avLst/>
          </a:prstGeom>
        </p:spPr>
      </p:pic>
      <p:pic>
        <p:nvPicPr>
          <p:cNvPr id="9" name="Picture 8">
            <a:extLst>
              <a:ext uri="{FF2B5EF4-FFF2-40B4-BE49-F238E27FC236}">
                <a16:creationId xmlns:a16="http://schemas.microsoft.com/office/drawing/2014/main" id="{78AA5DEA-1423-0747-B77F-252C684604D9}"/>
              </a:ext>
            </a:extLst>
          </p:cNvPr>
          <p:cNvPicPr>
            <a:picLocks noChangeAspect="1"/>
          </p:cNvPicPr>
          <p:nvPr/>
        </p:nvPicPr>
        <p:blipFill rotWithShape="1">
          <a:blip r:embed="rId4"/>
          <a:srcRect t="437" b="1"/>
          <a:stretch/>
        </p:blipFill>
        <p:spPr>
          <a:xfrm>
            <a:off x="5943600" y="3529015"/>
            <a:ext cx="2953630" cy="2795585"/>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F9C9714-719F-A840-B1FB-9052FB3925BD}"/>
                  </a:ext>
                </a:extLst>
              </p:cNvPr>
              <p:cNvSpPr txBox="1">
                <a:spLocks/>
              </p:cNvSpPr>
              <p:nvPr/>
            </p:nvSpPr>
            <p:spPr>
              <a:xfrm>
                <a:off x="341243" y="1752600"/>
                <a:ext cx="5447693" cy="4436890"/>
              </a:xfrm>
              <a:prstGeom prst="rect">
                <a:avLst/>
              </a:prstGeom>
            </p:spPr>
            <p:txBody>
              <a:bodyPr>
                <a:norm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t>Analysis Steps:</a:t>
                </a:r>
              </a:p>
              <a:p>
                <a:r>
                  <a:rPr lang="en-US" sz="2000" dirty="0"/>
                  <a:t>Use S vs. </a:t>
                </a:r>
                <a14:m>
                  <m:oMath xmlns:m="http://schemas.openxmlformats.org/officeDocument/2006/math">
                    <m:r>
                      <a:rPr lang="en-US" sz="2000" i="1" smtClean="0">
                        <a:latin typeface="Cambria Math" panose="02040503050406030204" pitchFamily="18" charset="0"/>
                      </a:rPr>
                      <m:t>𝜎</m:t>
                    </m:r>
                  </m:oMath>
                </a14:m>
                <a:r>
                  <a:rPr lang="en-US" sz="2000" dirty="0"/>
                  <a:t> relation to compute weighted mobility:</a:t>
                </a:r>
              </a:p>
              <a:p>
                <a:endParaRPr lang="en-US" sz="2000" dirty="0"/>
              </a:p>
              <a:p>
                <a:endParaRPr lang="en-US" sz="2000" dirty="0"/>
              </a:p>
              <a:p>
                <a:endParaRPr lang="en-US" sz="2000" dirty="0"/>
              </a:p>
              <a:p>
                <a:endParaRPr lang="en-US" sz="2000" dirty="0"/>
              </a:p>
              <a:p>
                <a:r>
                  <a:rPr lang="en-US" sz="2000" dirty="0"/>
                  <a:t>Calculate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𝜅</m:t>
                        </m:r>
                      </m:e>
                      <m:sub>
                        <m:r>
                          <a:rPr lang="en-US" sz="2000" i="1" smtClean="0">
                            <a:latin typeface="Cambria Math" panose="02040503050406030204" pitchFamily="18" charset="0"/>
                          </a:rPr>
                          <m:t>𝐿</m:t>
                        </m:r>
                      </m:sub>
                    </m:sSub>
                  </m:oMath>
                </a14:m>
                <a:r>
                  <a:rPr lang="en-US" sz="2000" dirty="0"/>
                  <a:t> by subtracting off electronic portion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𝜅</m:t>
                        </m:r>
                      </m:e>
                      <m:sub>
                        <m:r>
                          <a:rPr lang="en-US" sz="2000" i="1" smtClean="0">
                            <a:latin typeface="Cambria Math" panose="02040503050406030204" pitchFamily="18" charset="0"/>
                          </a:rPr>
                          <m:t>𝑒</m:t>
                        </m:r>
                      </m:sub>
                    </m:sSub>
                    <m:r>
                      <a:rPr lang="en-US" sz="2000" i="1" smtClean="0">
                        <a:latin typeface="Cambria Math" panose="02040503050406030204" pitchFamily="18" charset="0"/>
                      </a:rPr>
                      <m:t>=</m:t>
                    </m:r>
                    <m:r>
                      <a:rPr lang="en-US" sz="2000" i="1" smtClean="0">
                        <a:latin typeface="Cambria Math" panose="02040503050406030204" pitchFamily="18" charset="0"/>
                      </a:rPr>
                      <m:t>𝐿</m:t>
                    </m:r>
                    <m:r>
                      <a:rPr lang="en-US" sz="2000" i="1" smtClean="0">
                        <a:latin typeface="Cambria Math" panose="02040503050406030204" pitchFamily="18" charset="0"/>
                      </a:rPr>
                      <m:t>𝜎</m:t>
                    </m:r>
                    <m:r>
                      <a:rPr lang="en-US" sz="2000" i="1" smtClean="0">
                        <a:latin typeface="Cambria Math" panose="02040503050406030204" pitchFamily="18" charset="0"/>
                      </a:rPr>
                      <m:t>𝑇</m:t>
                    </m:r>
                  </m:oMath>
                </a14:m>
                <a:r>
                  <a:rPr lang="en-US" sz="2000" dirty="0"/>
                  <a:t>)</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𝜅</m:t>
                        </m:r>
                      </m:e>
                      <m:sub>
                        <m:r>
                          <a:rPr lang="en-US" sz="2000" i="1" smtClean="0">
                            <a:latin typeface="Cambria Math" panose="02040503050406030204" pitchFamily="18" charset="0"/>
                          </a:rPr>
                          <m:t>𝐿</m:t>
                        </m:r>
                      </m:sub>
                    </m:sSub>
                    <m:r>
                      <a:rPr lang="en-US" sz="2000" i="1" smtClean="0">
                        <a:latin typeface="Cambria Math" panose="02040503050406030204" pitchFamily="18" charset="0"/>
                      </a:rPr>
                      <m:t>=</m:t>
                    </m:r>
                    <m:r>
                      <a:rPr lang="en-US" sz="2000" i="1" smtClean="0">
                        <a:latin typeface="Cambria Math" panose="02040503050406030204" pitchFamily="18" charset="0"/>
                      </a:rPr>
                      <m:t>𝜅</m:t>
                    </m:r>
                    <m:r>
                      <a:rPr lang="en-US" sz="2000" i="1" smtClean="0">
                        <a:latin typeface="Cambria Math" panose="02040503050406030204" pitchFamily="18" charset="0"/>
                      </a:rPr>
                      <m:t> −</m:t>
                    </m:r>
                    <m:r>
                      <a:rPr lang="en-US" sz="2000" i="1" smtClean="0">
                        <a:latin typeface="Cambria Math" panose="02040503050406030204" pitchFamily="18" charset="0"/>
                      </a:rPr>
                      <m:t>𝐿</m:t>
                    </m:r>
                    <m:r>
                      <a:rPr lang="en-US" sz="2000" i="1" smtClean="0">
                        <a:latin typeface="Cambria Math" panose="02040503050406030204" pitchFamily="18" charset="0"/>
                      </a:rPr>
                      <m:t>𝜎</m:t>
                    </m:r>
                    <m:r>
                      <a:rPr lang="en-US" sz="2000" i="1" smtClean="0">
                        <a:latin typeface="Cambria Math" panose="02040503050406030204" pitchFamily="18" charset="0"/>
                      </a:rPr>
                      <m:t>𝑇</m:t>
                    </m:r>
                    <m:r>
                      <a:rPr lang="en-US" sz="2000" i="1" smtClean="0">
                        <a:latin typeface="Cambria Math" panose="02040503050406030204" pitchFamily="18" charset="0"/>
                      </a:rPr>
                      <m:t> </m:t>
                    </m:r>
                  </m:oMath>
                </a14:m>
                <a:endParaRPr lang="en-US" sz="2000" i="1" dirty="0">
                  <a:latin typeface="Cambria Math" panose="02040503050406030204" pitchFamily="18" charset="0"/>
                </a:endParaRPr>
              </a:p>
              <a:p>
                <a:pPr marL="457200" lvl="1" indent="0">
                  <a:buFont typeface="Arial" pitchFamily="34" charse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 </m:t>
                      </m:r>
                    </m:oMath>
                  </m:oMathPara>
                </a14:m>
                <a:endParaRPr lang="en-US" sz="2000" dirty="0"/>
              </a:p>
              <a:p>
                <a:r>
                  <a:rPr lang="en-US" sz="2000" dirty="0"/>
                  <a:t>Calculate quality factor: </a:t>
                </a:r>
                <a14:m>
                  <m:oMath xmlns:m="http://schemas.openxmlformats.org/officeDocument/2006/math">
                    <m:r>
                      <a:rPr lang="en-US" sz="2000" i="1" smtClean="0">
                        <a:latin typeface="Cambria Math" panose="02040503050406030204" pitchFamily="18" charset="0"/>
                      </a:rPr>
                      <m:t>𝐵</m:t>
                    </m:r>
                    <m:r>
                      <a:rPr lang="en-US" sz="200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𝐸</m:t>
                        </m:r>
                        <m:r>
                          <a:rPr lang="en-US" sz="2000" b="0" i="1" smtClean="0">
                            <a:latin typeface="Cambria Math" panose="02040503050406030204" pitchFamily="18" charset="0"/>
                          </a:rPr>
                          <m:t>0</m:t>
                        </m:r>
                      </m:sub>
                    </m:sSub>
                    <m:r>
                      <a:rPr lang="en-US"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𝜅</m:t>
                        </m:r>
                      </m:e>
                      <m:sub>
                        <m:r>
                          <a:rPr lang="en-US" sz="2000" i="1" smtClean="0">
                            <a:latin typeface="Cambria Math" panose="02040503050406030204" pitchFamily="18" charset="0"/>
                          </a:rPr>
                          <m:t>𝐿</m:t>
                        </m:r>
                      </m:sub>
                    </m:sSub>
                  </m:oMath>
                </a14:m>
                <a:endParaRPr lang="en-US" sz="2000" dirty="0"/>
              </a:p>
            </p:txBody>
          </p:sp>
        </mc:Choice>
        <mc:Fallback xmlns="">
          <p:sp>
            <p:nvSpPr>
              <p:cNvPr id="10" name="Content Placeholder 2">
                <a:extLst>
                  <a:ext uri="{FF2B5EF4-FFF2-40B4-BE49-F238E27FC236}">
                    <a16:creationId xmlns:a16="http://schemas.microsoft.com/office/drawing/2014/main" id="{CF9C9714-719F-A840-B1FB-9052FB3925BD}"/>
                  </a:ext>
                </a:extLst>
              </p:cNvPr>
              <p:cNvSpPr txBox="1">
                <a:spLocks noRot="1" noChangeAspect="1" noMove="1" noResize="1" noEditPoints="1" noAdjustHandles="1" noChangeArrowheads="1" noChangeShapeType="1" noTextEdit="1"/>
              </p:cNvSpPr>
              <p:nvPr/>
            </p:nvSpPr>
            <p:spPr>
              <a:xfrm>
                <a:off x="341243" y="1752600"/>
                <a:ext cx="5447693" cy="4436890"/>
              </a:xfrm>
              <a:prstGeom prst="rect">
                <a:avLst/>
              </a:prstGeom>
              <a:blipFill>
                <a:blip r:embed="rId5"/>
                <a:stretch>
                  <a:fillRect l="-1163" t="-57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71F210C-24CF-0641-8279-6BC0CF402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3522490"/>
            <a:ext cx="1828800" cy="554182"/>
          </a:xfrm>
          <a:prstGeom prst="rect">
            <a:avLst/>
          </a:prstGeom>
        </p:spPr>
      </p:pic>
      <p:pic>
        <p:nvPicPr>
          <p:cNvPr id="13" name="Picture 12">
            <a:extLst>
              <a:ext uri="{FF2B5EF4-FFF2-40B4-BE49-F238E27FC236}">
                <a16:creationId xmlns:a16="http://schemas.microsoft.com/office/drawing/2014/main" id="{81D86BF1-9F16-F54F-AF6F-7EE998986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00" y="2876028"/>
            <a:ext cx="2460487" cy="60836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C676BA-1A09-8145-936A-70C1227F3A43}"/>
                  </a:ext>
                </a:extLst>
              </p:cNvPr>
              <p:cNvSpPr txBox="1"/>
              <p:nvPr/>
            </p:nvSpPr>
            <p:spPr>
              <a:xfrm>
                <a:off x="3782943" y="3013974"/>
                <a:ext cx="18265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&gt;120 </m:t>
                      </m:r>
                      <m:r>
                        <a:rPr lang="en-US" b="0" i="1" smtClean="0">
                          <a:latin typeface="Cambria Math" panose="02040503050406030204" pitchFamily="18" charset="0"/>
                        </a:rPr>
                        <m:t>𝜇</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p:txBody>
          </p:sp>
        </mc:Choice>
        <mc:Fallback xmlns="">
          <p:sp>
            <p:nvSpPr>
              <p:cNvPr id="14" name="TextBox 13">
                <a:extLst>
                  <a:ext uri="{FF2B5EF4-FFF2-40B4-BE49-F238E27FC236}">
                    <a16:creationId xmlns:a16="http://schemas.microsoft.com/office/drawing/2014/main" id="{38C676BA-1A09-8145-936A-70C1227F3A43}"/>
                  </a:ext>
                </a:extLst>
              </p:cNvPr>
              <p:cNvSpPr txBox="1">
                <a:spLocks noRot="1" noChangeAspect="1" noMove="1" noResize="1" noEditPoints="1" noAdjustHandles="1" noChangeArrowheads="1" noChangeShapeType="1" noTextEdit="1"/>
              </p:cNvSpPr>
              <p:nvPr/>
            </p:nvSpPr>
            <p:spPr>
              <a:xfrm>
                <a:off x="3782943" y="3013974"/>
                <a:ext cx="1826536"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0BDE15-7FF7-D943-AC24-6CCC54F77803}"/>
                  </a:ext>
                </a:extLst>
              </p:cNvPr>
              <p:cNvSpPr txBox="1"/>
              <p:nvPr/>
            </p:nvSpPr>
            <p:spPr>
              <a:xfrm>
                <a:off x="3324087" y="3677185"/>
                <a:ext cx="18265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&lt;75 </m:t>
                      </m:r>
                      <m:r>
                        <a:rPr lang="en-US" b="0" i="1" smtClean="0">
                          <a:latin typeface="Cambria Math" panose="02040503050406030204" pitchFamily="18" charset="0"/>
                        </a:rPr>
                        <m:t>𝜇</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p:txBody>
          </p:sp>
        </mc:Choice>
        <mc:Fallback xmlns="">
          <p:sp>
            <p:nvSpPr>
              <p:cNvPr id="15" name="TextBox 14">
                <a:extLst>
                  <a:ext uri="{FF2B5EF4-FFF2-40B4-BE49-F238E27FC236}">
                    <a16:creationId xmlns:a16="http://schemas.microsoft.com/office/drawing/2014/main" id="{8F0BDE15-7FF7-D943-AC24-6CCC54F77803}"/>
                  </a:ext>
                </a:extLst>
              </p:cNvPr>
              <p:cNvSpPr txBox="1">
                <a:spLocks noRot="1" noChangeAspect="1" noMove="1" noResize="1" noEditPoints="1" noAdjustHandles="1" noChangeArrowheads="1" noChangeShapeType="1" noTextEdit="1"/>
              </p:cNvSpPr>
              <p:nvPr/>
            </p:nvSpPr>
            <p:spPr>
              <a:xfrm>
                <a:off x="3324087" y="3677185"/>
                <a:ext cx="1826536" cy="369332"/>
              </a:xfrm>
              <a:prstGeom prst="rect">
                <a:avLst/>
              </a:prstGeom>
              <a:blipFill>
                <a:blip r:embed="rId9"/>
                <a:stretch>
                  <a:fillRect b="-1333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EBA20E-949B-2949-AFCD-CCB9B4405572}"/>
              </a:ext>
            </a:extLst>
          </p:cNvPr>
          <p:cNvSpPr txBox="1"/>
          <p:nvPr/>
        </p:nvSpPr>
        <p:spPr>
          <a:xfrm>
            <a:off x="4114800" y="6478832"/>
            <a:ext cx="4724400" cy="307777"/>
          </a:xfrm>
          <a:prstGeom prst="rect">
            <a:avLst/>
          </a:prstGeom>
          <a:noFill/>
        </p:spPr>
        <p:txBody>
          <a:bodyPr wrap="square" rtlCol="0">
            <a:spAutoFit/>
          </a:bodyPr>
          <a:lstStyle/>
          <a:p>
            <a:r>
              <a:rPr lang="en-US" sz="1400" dirty="0">
                <a:solidFill>
                  <a:schemeClr val="bg1">
                    <a:lumMod val="75000"/>
                  </a:schemeClr>
                </a:solidFill>
                <a:latin typeface="Calibri" panose="020F0502020204030204" pitchFamily="34" charset="0"/>
                <a:cs typeface="Calibri" panose="020F0502020204030204" pitchFamily="34" charset="0"/>
              </a:rPr>
              <a:t>Kang and Snyder .</a:t>
            </a:r>
            <a:r>
              <a:rPr lang="en-US" sz="1400" dirty="0">
                <a:solidFill>
                  <a:schemeClr val="bg1">
                    <a:lumMod val="75000"/>
                  </a:schemeClr>
                </a:solidFill>
                <a:hlinkClick r:id="rId10">
                  <a:extLst>
                    <a:ext uri="{A12FA001-AC4F-418D-AE19-62706E023703}">
                      <ahyp:hlinkClr xmlns:ahyp="http://schemas.microsoft.com/office/drawing/2018/hyperlinkcolor" val="tx"/>
                    </a:ext>
                  </a:extLst>
                </a:hlinkClick>
              </a:rPr>
              <a:t> https://arxiv.org/abs/1710.06896</a:t>
            </a:r>
            <a:r>
              <a:rPr lang="en-US" sz="1400" dirty="0">
                <a:solidFill>
                  <a:schemeClr val="bg1">
                    <a:lumMod val="75000"/>
                  </a:schemeClr>
                </a:solidFill>
              </a:rPr>
              <a:t> </a:t>
            </a:r>
            <a:r>
              <a:rPr lang="en-US" sz="1400" dirty="0">
                <a:solidFill>
                  <a:schemeClr val="bg1">
                    <a:lumMod val="75000"/>
                  </a:schemeClr>
                </a:solidFill>
                <a:latin typeface="Calibri" panose="020F0502020204030204" pitchFamily="34" charset="0"/>
                <a:cs typeface="Calibri" panose="020F0502020204030204" pitchFamily="34" charset="0"/>
              </a:rPr>
              <a:t>(2017)</a:t>
            </a:r>
          </a:p>
        </p:txBody>
      </p:sp>
      <p:pic>
        <p:nvPicPr>
          <p:cNvPr id="12" name="Picture 11" descr="A picture containing white, black, blue, holding&#10;&#10;Description automatically generated">
            <a:extLst>
              <a:ext uri="{FF2B5EF4-FFF2-40B4-BE49-F238E27FC236}">
                <a16:creationId xmlns:a16="http://schemas.microsoft.com/office/drawing/2014/main" id="{4AC829C3-60F1-0A48-83FA-5A2691CAF4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0828" y="691128"/>
            <a:ext cx="4894304" cy="905554"/>
          </a:xfrm>
          <a:prstGeom prst="rect">
            <a:avLst/>
          </a:prstGeom>
        </p:spPr>
      </p:pic>
      <p:sp>
        <p:nvSpPr>
          <p:cNvPr id="17" name="TextBox 16">
            <a:extLst>
              <a:ext uri="{FF2B5EF4-FFF2-40B4-BE49-F238E27FC236}">
                <a16:creationId xmlns:a16="http://schemas.microsoft.com/office/drawing/2014/main" id="{8BA48244-8F3E-624C-A9F0-C2DD302A11FE}"/>
              </a:ext>
            </a:extLst>
          </p:cNvPr>
          <p:cNvSpPr txBox="1"/>
          <p:nvPr/>
        </p:nvSpPr>
        <p:spPr>
          <a:xfrm>
            <a:off x="609599" y="824247"/>
            <a:ext cx="4541023" cy="646331"/>
          </a:xfrm>
          <a:prstGeom prst="rect">
            <a:avLst/>
          </a:prstGeom>
          <a:solidFill>
            <a:schemeClr val="bg1">
              <a:lumMod val="65000"/>
              <a:alpha val="36000"/>
            </a:schemeClr>
          </a:solidFill>
        </p:spPr>
        <p:txBody>
          <a:bodyPr wrap="square" rtlCol="0">
            <a:spAutoFit/>
          </a:bodyPr>
          <a:lstStyle/>
          <a:p>
            <a:r>
              <a:rPr lang="en-US" b="1" dirty="0">
                <a:solidFill>
                  <a:schemeClr val="bg1">
                    <a:lumMod val="95000"/>
                  </a:schemeClr>
                </a:solidFill>
              </a:rPr>
              <a:t>Digitized plots from over 4,000</a:t>
            </a:r>
          </a:p>
          <a:p>
            <a:pPr algn="ctr"/>
            <a:r>
              <a:rPr lang="en-US" b="1" dirty="0">
                <a:solidFill>
                  <a:schemeClr val="bg1">
                    <a:lumMod val="95000"/>
                  </a:schemeClr>
                </a:solidFill>
              </a:rPr>
              <a:t>publications on thermoelectric materials</a:t>
            </a:r>
          </a:p>
        </p:txBody>
      </p:sp>
      <p:sp>
        <p:nvSpPr>
          <p:cNvPr id="18" name="TextBox 17">
            <a:extLst>
              <a:ext uri="{FF2B5EF4-FFF2-40B4-BE49-F238E27FC236}">
                <a16:creationId xmlns:a16="http://schemas.microsoft.com/office/drawing/2014/main" id="{476A5542-DA60-9049-8636-91C2E060C0A1}"/>
              </a:ext>
            </a:extLst>
          </p:cNvPr>
          <p:cNvSpPr txBox="1"/>
          <p:nvPr/>
        </p:nvSpPr>
        <p:spPr>
          <a:xfrm>
            <a:off x="10561983" y="657307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3240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EEAA054-E2B9-1548-B5F0-8D16C7D1D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 y="5025386"/>
            <a:ext cx="6400801" cy="992839"/>
          </a:xfrm>
          <a:prstGeom prst="rect">
            <a:avLst/>
          </a:prstGeom>
        </p:spPr>
      </p:pic>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45</a:t>
            </a:fld>
            <a:endParaRPr lang="en-US" dirty="0"/>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0" y="96645"/>
            <a:ext cx="89154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spcBef>
                <a:spcPct val="0"/>
              </a:spcBef>
            </a:pPr>
            <a:r>
              <a:rPr lang="en-US" altLang="en-US" sz="3200" dirty="0">
                <a:solidFill>
                  <a:srgbClr val="000000"/>
                </a:solidFill>
              </a:rPr>
              <a:t>1D Array of Dislocations to 2D Grid</a:t>
            </a:r>
          </a:p>
        </p:txBody>
      </p:sp>
      <p:sp>
        <p:nvSpPr>
          <p:cNvPr id="39" name="TextBox 38">
            <a:extLst>
              <a:ext uri="{FF2B5EF4-FFF2-40B4-BE49-F238E27FC236}">
                <a16:creationId xmlns:a16="http://schemas.microsoft.com/office/drawing/2014/main" id="{A3C96DA6-353D-A948-B347-77852DB511C3}"/>
              </a:ext>
            </a:extLst>
          </p:cNvPr>
          <p:cNvSpPr txBox="1"/>
          <p:nvPr/>
        </p:nvSpPr>
        <p:spPr>
          <a:xfrm>
            <a:off x="4191000" y="6452729"/>
            <a:ext cx="4547270" cy="276999"/>
          </a:xfrm>
          <a:prstGeom prst="rect">
            <a:avLst/>
          </a:prstGeom>
          <a:noFill/>
        </p:spPr>
        <p:txBody>
          <a:bodyPr wrap="none" rtlCol="0">
            <a:spAutoFit/>
          </a:bodyPr>
          <a:lstStyle/>
          <a:p>
            <a:r>
              <a:rPr lang="fr" sz="1200" dirty="0" err="1">
                <a:solidFill>
                  <a:schemeClr val="bg1"/>
                </a:solidFill>
                <a:latin typeface="Helvetica" pitchFamily="2" charset="0"/>
              </a:rPr>
              <a:t>Hanus</a:t>
            </a:r>
            <a:r>
              <a:rPr lang="fr" sz="1200" dirty="0">
                <a:solidFill>
                  <a:schemeClr val="bg1"/>
                </a:solidFill>
                <a:latin typeface="Helvetica" pitchFamily="2" charset="0"/>
              </a:rPr>
              <a:t>, R;  </a:t>
            </a:r>
            <a:r>
              <a:rPr lang="fr" sz="1200" dirty="0" err="1">
                <a:solidFill>
                  <a:schemeClr val="bg1"/>
                </a:solidFill>
                <a:latin typeface="Helvetica" pitchFamily="2" charset="0"/>
              </a:rPr>
              <a:t>Garg</a:t>
            </a:r>
            <a:r>
              <a:rPr lang="fr" sz="1200" dirty="0">
                <a:solidFill>
                  <a:schemeClr val="bg1"/>
                </a:solidFill>
                <a:latin typeface="Helvetica" pitchFamily="2" charset="0"/>
              </a:rPr>
              <a:t>, A., Snyder. G.J. ,Commun. Phys. 1, 78 (2018).</a:t>
            </a:r>
            <a:endParaRPr lang="en-US" sz="1200" dirty="0" err="1">
              <a:solidFill>
                <a:schemeClr val="bg1"/>
              </a:solidFill>
              <a:latin typeface="Helvetica" pitchFamily="2" charset="0"/>
            </a:endParaRPr>
          </a:p>
        </p:txBody>
      </p:sp>
      <p:pic>
        <p:nvPicPr>
          <p:cNvPr id="19" name="Picture 18">
            <a:extLst>
              <a:ext uri="{FF2B5EF4-FFF2-40B4-BE49-F238E27FC236}">
                <a16:creationId xmlns:a16="http://schemas.microsoft.com/office/drawing/2014/main" id="{887BE3EF-B0CF-BC4B-AF51-40E4F0E27A36}"/>
              </a:ext>
            </a:extLst>
          </p:cNvPr>
          <p:cNvPicPr>
            <a:picLocks noChangeAspect="1"/>
          </p:cNvPicPr>
          <p:nvPr/>
        </p:nvPicPr>
        <p:blipFill rotWithShape="1">
          <a:blip r:embed="rId4">
            <a:extLst>
              <a:ext uri="{28A0092B-C50C-407E-A947-70E740481C1C}">
                <a14:useLocalDpi xmlns:a14="http://schemas.microsoft.com/office/drawing/2010/main" val="0"/>
              </a:ext>
            </a:extLst>
          </a:blip>
          <a:srcRect l="11792" r="6696"/>
          <a:stretch/>
        </p:blipFill>
        <p:spPr>
          <a:xfrm>
            <a:off x="381000" y="771544"/>
            <a:ext cx="4748733" cy="1277834"/>
          </a:xfrm>
          <a:prstGeom prst="rect">
            <a:avLst/>
          </a:prstGeom>
        </p:spPr>
      </p:pic>
      <p:pic>
        <p:nvPicPr>
          <p:cNvPr id="38" name="Picture 37">
            <a:extLst>
              <a:ext uri="{FF2B5EF4-FFF2-40B4-BE49-F238E27FC236}">
                <a16:creationId xmlns:a16="http://schemas.microsoft.com/office/drawing/2014/main" id="{96AAB9E1-2C36-6248-81D5-25413B67F577}"/>
              </a:ext>
            </a:extLst>
          </p:cNvPr>
          <p:cNvPicPr>
            <a:picLocks noChangeAspect="1"/>
          </p:cNvPicPr>
          <p:nvPr/>
        </p:nvPicPr>
        <p:blipFill>
          <a:blip r:embed="rId5"/>
          <a:stretch>
            <a:fillRect/>
          </a:stretch>
        </p:blipFill>
        <p:spPr>
          <a:xfrm>
            <a:off x="463121" y="1635144"/>
            <a:ext cx="4566079" cy="2555856"/>
          </a:xfrm>
          <a:prstGeom prst="rect">
            <a:avLst/>
          </a:prstGeom>
        </p:spPr>
      </p:pic>
      <p:sp>
        <p:nvSpPr>
          <p:cNvPr id="50" name="Rectangle 49">
            <a:extLst>
              <a:ext uri="{FF2B5EF4-FFF2-40B4-BE49-F238E27FC236}">
                <a16:creationId xmlns:a16="http://schemas.microsoft.com/office/drawing/2014/main" id="{A14EFA26-55F9-6D44-9E25-562F2BEFC5E9}"/>
              </a:ext>
            </a:extLst>
          </p:cNvPr>
          <p:cNvSpPr/>
          <p:nvPr/>
        </p:nvSpPr>
        <p:spPr>
          <a:xfrm flipV="1">
            <a:off x="1600200" y="5087928"/>
            <a:ext cx="609600" cy="422256"/>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8390938-B62C-0545-8EAA-8C2D17EBF23F}"/>
              </a:ext>
            </a:extLst>
          </p:cNvPr>
          <p:cNvSpPr/>
          <p:nvPr/>
        </p:nvSpPr>
        <p:spPr>
          <a:xfrm flipV="1">
            <a:off x="4343400" y="5070494"/>
            <a:ext cx="609600" cy="422256"/>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Brace 51">
            <a:extLst>
              <a:ext uri="{FF2B5EF4-FFF2-40B4-BE49-F238E27FC236}">
                <a16:creationId xmlns:a16="http://schemas.microsoft.com/office/drawing/2014/main" id="{AD91EB19-5556-004D-B356-D789E939D76E}"/>
              </a:ext>
            </a:extLst>
          </p:cNvPr>
          <p:cNvSpPr/>
          <p:nvPr/>
        </p:nvSpPr>
        <p:spPr>
          <a:xfrm>
            <a:off x="6400801" y="4588024"/>
            <a:ext cx="380999" cy="92216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4" name="Picture 53" descr="A picture containing table, clock&#10;&#10;Description automatically generated">
            <a:extLst>
              <a:ext uri="{FF2B5EF4-FFF2-40B4-BE49-F238E27FC236}">
                <a16:creationId xmlns:a16="http://schemas.microsoft.com/office/drawing/2014/main" id="{1F8AA84F-7DD7-5343-A0B1-975EC8F602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1209" y="4876800"/>
            <a:ext cx="2074191" cy="388911"/>
          </a:xfrm>
          <a:prstGeom prst="rect">
            <a:avLst/>
          </a:prstGeom>
        </p:spPr>
      </p:pic>
      <p:sp>
        <p:nvSpPr>
          <p:cNvPr id="55" name="TextBox 54">
            <a:extLst>
              <a:ext uri="{FF2B5EF4-FFF2-40B4-BE49-F238E27FC236}">
                <a16:creationId xmlns:a16="http://schemas.microsoft.com/office/drawing/2014/main" id="{4FBC4079-BF82-0542-ADED-31C689B09277}"/>
              </a:ext>
            </a:extLst>
          </p:cNvPr>
          <p:cNvSpPr txBox="1"/>
          <p:nvPr/>
        </p:nvSpPr>
        <p:spPr>
          <a:xfrm>
            <a:off x="463121" y="3440330"/>
            <a:ext cx="533400" cy="461665"/>
          </a:xfrm>
          <a:prstGeom prst="rect">
            <a:avLst/>
          </a:prstGeom>
          <a:noFill/>
        </p:spPr>
        <p:txBody>
          <a:bodyPr wrap="square" rtlCol="0">
            <a:spAutoFit/>
          </a:bodyPr>
          <a:lstStyle/>
          <a:p>
            <a:r>
              <a:rPr lang="en-US" sz="2400" i="1" dirty="0"/>
              <a:t>m</a:t>
            </a:r>
          </a:p>
        </p:txBody>
      </p:sp>
      <p:sp>
        <p:nvSpPr>
          <p:cNvPr id="56" name="TextBox 55">
            <a:extLst>
              <a:ext uri="{FF2B5EF4-FFF2-40B4-BE49-F238E27FC236}">
                <a16:creationId xmlns:a16="http://schemas.microsoft.com/office/drawing/2014/main" id="{BDFA9539-722C-124B-9089-6005232DC702}"/>
              </a:ext>
            </a:extLst>
          </p:cNvPr>
          <p:cNvSpPr txBox="1"/>
          <p:nvPr/>
        </p:nvSpPr>
        <p:spPr>
          <a:xfrm>
            <a:off x="1981201" y="3152769"/>
            <a:ext cx="533400" cy="461665"/>
          </a:xfrm>
          <a:prstGeom prst="rect">
            <a:avLst/>
          </a:prstGeom>
          <a:noFill/>
        </p:spPr>
        <p:txBody>
          <a:bodyPr wrap="square" rtlCol="0">
            <a:spAutoFit/>
          </a:bodyPr>
          <a:lstStyle/>
          <a:p>
            <a:r>
              <a:rPr lang="en-US" sz="2400" i="1" dirty="0"/>
              <a:t>n</a:t>
            </a:r>
          </a:p>
        </p:txBody>
      </p:sp>
      <p:pic>
        <p:nvPicPr>
          <p:cNvPr id="7" name="Picture 6" descr="A picture containing object, clock&#10;&#10;Description automatically generated">
            <a:extLst>
              <a:ext uri="{FF2B5EF4-FFF2-40B4-BE49-F238E27FC236}">
                <a16:creationId xmlns:a16="http://schemas.microsoft.com/office/drawing/2014/main" id="{FEDE3E10-A412-DB42-A4EE-A4C0B1BB32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20" y="4121703"/>
            <a:ext cx="6344780" cy="92216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3FBF64-4CFD-CC42-87E2-2B368B21F2B5}"/>
                  </a:ext>
                </a:extLst>
              </p:cNvPr>
              <p:cNvSpPr txBox="1"/>
              <p:nvPr/>
            </p:nvSpPr>
            <p:spPr>
              <a:xfrm>
                <a:off x="5873320" y="990600"/>
                <a:ext cx="2356280" cy="2884251"/>
              </a:xfrm>
              <a:prstGeom prst="rect">
                <a:avLst/>
              </a:prstGeom>
              <a:noFill/>
              <a:ln w="31750">
                <a:solidFill>
                  <a:schemeClr val="accent1">
                    <a:shade val="95000"/>
                    <a:satMod val="105000"/>
                  </a:schemeClr>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𝑧</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𝑦</m:t>
                          </m:r>
                        </m:sub>
                      </m:sSub>
                      <m:r>
                        <a:rPr lang="en-US" b="0" i="1" smtClean="0">
                          <a:latin typeface="Cambria Math" panose="02040503050406030204" pitchFamily="18" charset="0"/>
                        </a:rPr>
                        <m:t>=0</m:t>
                      </m:r>
                    </m:oMath>
                  </m:oMathPara>
                </a14:m>
                <a:endParaRPr lang="en-US" b="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513FBF64-4CFD-CC42-87E2-2B368B21F2B5}"/>
                  </a:ext>
                </a:extLst>
              </p:cNvPr>
              <p:cNvSpPr txBox="1">
                <a:spLocks noRot="1" noChangeAspect="1" noMove="1" noResize="1" noEditPoints="1" noAdjustHandles="1" noChangeArrowheads="1" noChangeShapeType="1" noTextEdit="1"/>
              </p:cNvSpPr>
              <p:nvPr/>
            </p:nvSpPr>
            <p:spPr>
              <a:xfrm>
                <a:off x="5873320" y="990600"/>
                <a:ext cx="2356280" cy="2884251"/>
              </a:xfrm>
              <a:prstGeom prst="rect">
                <a:avLst/>
              </a:prstGeom>
              <a:blipFill>
                <a:blip r:embed="rId8"/>
                <a:stretch>
                  <a:fillRect/>
                </a:stretch>
              </a:blipFill>
              <a:ln w="31750">
                <a:solidFill>
                  <a:schemeClr val="accent1">
                    <a:shade val="95000"/>
                    <a:satMod val="105000"/>
                  </a:schemeClr>
                </a:solidFill>
                <a:prstDash val="dash"/>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1032EDA-DAD2-6F42-8051-1B447E181443}"/>
              </a:ext>
            </a:extLst>
          </p:cNvPr>
          <p:cNvCxnSpPr/>
          <p:nvPr/>
        </p:nvCxnSpPr>
        <p:spPr>
          <a:xfrm>
            <a:off x="7162799" y="1592289"/>
            <a:ext cx="0" cy="9223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B7F7DB-2D3A-1544-8BFA-B63B6B973791}"/>
              </a:ext>
            </a:extLst>
          </p:cNvPr>
          <p:cNvCxnSpPr/>
          <p:nvPr/>
        </p:nvCxnSpPr>
        <p:spPr>
          <a:xfrm>
            <a:off x="7148050" y="2843444"/>
            <a:ext cx="0" cy="9223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59389CA-2CA2-2447-96C3-E91ECE2308CA}"/>
              </a:ext>
            </a:extLst>
          </p:cNvPr>
          <p:cNvCxnSpPr/>
          <p:nvPr/>
        </p:nvCxnSpPr>
        <p:spPr>
          <a:xfrm flipV="1">
            <a:off x="6781800" y="2049378"/>
            <a:ext cx="304800" cy="3890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3247F5-6067-AA4A-939C-55384667F3B0}"/>
              </a:ext>
            </a:extLst>
          </p:cNvPr>
          <p:cNvCxnSpPr/>
          <p:nvPr/>
        </p:nvCxnSpPr>
        <p:spPr>
          <a:xfrm flipV="1">
            <a:off x="7238999" y="1558794"/>
            <a:ext cx="304800" cy="3890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7ED376-1224-7541-9CCC-DFA8AA638B3E}"/>
              </a:ext>
            </a:extLst>
          </p:cNvPr>
          <p:cNvCxnSpPr/>
          <p:nvPr/>
        </p:nvCxnSpPr>
        <p:spPr>
          <a:xfrm flipV="1">
            <a:off x="6740739" y="3361099"/>
            <a:ext cx="304800" cy="3890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66162-1546-E840-BFDF-EA5CAFB30FE3}"/>
              </a:ext>
            </a:extLst>
          </p:cNvPr>
          <p:cNvCxnSpPr>
            <a:cxnSpLocks/>
          </p:cNvCxnSpPr>
          <p:nvPr/>
        </p:nvCxnSpPr>
        <p:spPr>
          <a:xfrm flipH="1" flipV="1">
            <a:off x="6705600" y="2767572"/>
            <a:ext cx="304800" cy="3890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F72889-9C62-C244-B669-DB6FEF363831}"/>
              </a:ext>
            </a:extLst>
          </p:cNvPr>
          <p:cNvSpPr txBox="1"/>
          <p:nvPr/>
        </p:nvSpPr>
        <p:spPr>
          <a:xfrm>
            <a:off x="6705600" y="1947816"/>
            <a:ext cx="152400" cy="369332"/>
          </a:xfrm>
          <a:prstGeom prst="rect">
            <a:avLst/>
          </a:prstGeom>
          <a:noFill/>
        </p:spPr>
        <p:txBody>
          <a:bodyPr wrap="square" rtlCol="0">
            <a:spAutoFit/>
          </a:bodyPr>
          <a:lstStyle/>
          <a:p>
            <a:r>
              <a:rPr lang="en-US" dirty="0"/>
              <a:t>k</a:t>
            </a:r>
          </a:p>
        </p:txBody>
      </p:sp>
      <p:sp>
        <p:nvSpPr>
          <p:cNvPr id="25" name="TextBox 24">
            <a:extLst>
              <a:ext uri="{FF2B5EF4-FFF2-40B4-BE49-F238E27FC236}">
                <a16:creationId xmlns:a16="http://schemas.microsoft.com/office/drawing/2014/main" id="{B24FB9D0-BFC6-A04F-B8A4-E625572D41B2}"/>
              </a:ext>
            </a:extLst>
          </p:cNvPr>
          <p:cNvSpPr txBox="1"/>
          <p:nvPr/>
        </p:nvSpPr>
        <p:spPr>
          <a:xfrm>
            <a:off x="7162800" y="1459468"/>
            <a:ext cx="457200" cy="369332"/>
          </a:xfrm>
          <a:prstGeom prst="rect">
            <a:avLst/>
          </a:prstGeom>
          <a:noFill/>
        </p:spPr>
        <p:txBody>
          <a:bodyPr wrap="square" rtlCol="0">
            <a:spAutoFit/>
          </a:bodyPr>
          <a:lstStyle/>
          <a:p>
            <a:r>
              <a:rPr lang="en-US" dirty="0"/>
              <a:t>k’</a:t>
            </a:r>
          </a:p>
        </p:txBody>
      </p:sp>
      <p:sp>
        <p:nvSpPr>
          <p:cNvPr id="26" name="TextBox 25">
            <a:extLst>
              <a:ext uri="{FF2B5EF4-FFF2-40B4-BE49-F238E27FC236}">
                <a16:creationId xmlns:a16="http://schemas.microsoft.com/office/drawing/2014/main" id="{7015A31E-F923-7444-9C28-3F006AAF589F}"/>
              </a:ext>
            </a:extLst>
          </p:cNvPr>
          <p:cNvSpPr txBox="1"/>
          <p:nvPr/>
        </p:nvSpPr>
        <p:spPr>
          <a:xfrm>
            <a:off x="6814277" y="2690502"/>
            <a:ext cx="457200" cy="369332"/>
          </a:xfrm>
          <a:prstGeom prst="rect">
            <a:avLst/>
          </a:prstGeom>
          <a:noFill/>
        </p:spPr>
        <p:txBody>
          <a:bodyPr wrap="square" rtlCol="0">
            <a:spAutoFit/>
          </a:bodyPr>
          <a:lstStyle/>
          <a:p>
            <a:r>
              <a:rPr lang="en-US" dirty="0"/>
              <a:t>k’</a:t>
            </a:r>
          </a:p>
        </p:txBody>
      </p:sp>
      <p:sp>
        <p:nvSpPr>
          <p:cNvPr id="27" name="TextBox 26">
            <a:extLst>
              <a:ext uri="{FF2B5EF4-FFF2-40B4-BE49-F238E27FC236}">
                <a16:creationId xmlns:a16="http://schemas.microsoft.com/office/drawing/2014/main" id="{E06037FD-7CC0-AA43-8423-8E501CFDEB87}"/>
              </a:ext>
            </a:extLst>
          </p:cNvPr>
          <p:cNvSpPr txBox="1"/>
          <p:nvPr/>
        </p:nvSpPr>
        <p:spPr>
          <a:xfrm>
            <a:off x="6846757" y="3454893"/>
            <a:ext cx="457200" cy="369332"/>
          </a:xfrm>
          <a:prstGeom prst="rect">
            <a:avLst/>
          </a:prstGeom>
          <a:noFill/>
        </p:spPr>
        <p:txBody>
          <a:bodyPr wrap="square" rtlCol="0">
            <a:spAutoFit/>
          </a:bodyPr>
          <a:lstStyle/>
          <a:p>
            <a:r>
              <a:rPr lang="en-US" dirty="0"/>
              <a:t>k</a:t>
            </a:r>
          </a:p>
        </p:txBody>
      </p:sp>
    </p:spTree>
    <p:extLst>
      <p:ext uri="{BB962C8B-B14F-4D97-AF65-F5344CB8AC3E}">
        <p14:creationId xmlns:p14="http://schemas.microsoft.com/office/powerpoint/2010/main" val="2091747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8B69E-CF0D-EC43-901B-CA55CDA05A64}"/>
              </a:ext>
            </a:extLst>
          </p:cNvPr>
          <p:cNvSpPr>
            <a:spLocks noGrp="1"/>
          </p:cNvSpPr>
          <p:nvPr>
            <p:ph type="sldNum" sz="quarter" idx="12"/>
          </p:nvPr>
        </p:nvSpPr>
        <p:spPr/>
        <p:txBody>
          <a:bodyPr/>
          <a:lstStyle/>
          <a:p>
            <a:fld id="{0624AEE6-E942-4F5C-A610-97CA4B6B6DBA}" type="slidenum">
              <a:rPr lang="en-US" smtClean="0"/>
              <a:pPr/>
              <a:t>46</a:t>
            </a:fld>
            <a:endParaRPr lang="en-US"/>
          </a:p>
        </p:txBody>
      </p:sp>
      <p:sp>
        <p:nvSpPr>
          <p:cNvPr id="3" name="Text Box 4">
            <a:extLst>
              <a:ext uri="{FF2B5EF4-FFF2-40B4-BE49-F238E27FC236}">
                <a16:creationId xmlns:a16="http://schemas.microsoft.com/office/drawing/2014/main" id="{C25A9592-F0D6-F345-AAB9-AE43595330EC}"/>
              </a:ext>
            </a:extLst>
          </p:cNvPr>
          <p:cNvSpPr txBox="1">
            <a:spLocks noChangeArrowheads="1"/>
          </p:cNvSpPr>
          <p:nvPr/>
        </p:nvSpPr>
        <p:spPr bwMode="auto">
          <a:xfrm>
            <a:off x="-1" y="96645"/>
            <a:ext cx="89154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Closed Form Solutions for Point Defect Scattering are more predictive than might be expected</a:t>
            </a:r>
          </a:p>
        </p:txBody>
      </p:sp>
      <p:sp>
        <p:nvSpPr>
          <p:cNvPr id="13" name="TextBox 12">
            <a:extLst>
              <a:ext uri="{FF2B5EF4-FFF2-40B4-BE49-F238E27FC236}">
                <a16:creationId xmlns:a16="http://schemas.microsoft.com/office/drawing/2014/main" id="{26C8827F-3F1B-0541-BC95-8DA0E953BB17}"/>
              </a:ext>
            </a:extLst>
          </p:cNvPr>
          <p:cNvSpPr txBox="1"/>
          <p:nvPr/>
        </p:nvSpPr>
        <p:spPr>
          <a:xfrm>
            <a:off x="4689062" y="1373736"/>
            <a:ext cx="4226338" cy="4359448"/>
          </a:xfrm>
          <a:prstGeom prst="rect">
            <a:avLst/>
          </a:prstGeom>
          <a:noFill/>
          <a:ln w="31750">
            <a:solidFill>
              <a:schemeClr val="tx2"/>
            </a:solidFill>
            <a:prstDash val="dash"/>
          </a:ln>
        </p:spPr>
        <p:txBody>
          <a:bodyPr wrap="square" rtlCol="0">
            <a:spAutoFit/>
          </a:bodyPr>
          <a:lstStyle/>
          <a:p>
            <a:endParaRPr lang="en-US" dirty="0"/>
          </a:p>
        </p:txBody>
      </p:sp>
      <p:sp>
        <p:nvSpPr>
          <p:cNvPr id="18" name="TextBox 17">
            <a:extLst>
              <a:ext uri="{FF2B5EF4-FFF2-40B4-BE49-F238E27FC236}">
                <a16:creationId xmlns:a16="http://schemas.microsoft.com/office/drawing/2014/main" id="{DB99C18B-F6AB-D449-BCB1-BAFEA7654C3B}"/>
              </a:ext>
            </a:extLst>
          </p:cNvPr>
          <p:cNvSpPr txBox="1"/>
          <p:nvPr/>
        </p:nvSpPr>
        <p:spPr>
          <a:xfrm>
            <a:off x="5638800" y="1373736"/>
            <a:ext cx="2362200" cy="369332"/>
          </a:xfrm>
          <a:prstGeom prst="rect">
            <a:avLst/>
          </a:prstGeom>
          <a:noFill/>
        </p:spPr>
        <p:txBody>
          <a:bodyPr wrap="square" rtlCol="0">
            <a:spAutoFit/>
          </a:bodyPr>
          <a:lstStyle/>
          <a:p>
            <a:pPr algn="ctr"/>
            <a:r>
              <a:rPr lang="en-US" b="1" dirty="0"/>
              <a:t>Debye Approximation</a:t>
            </a:r>
          </a:p>
        </p:txBody>
      </p:sp>
      <p:pic>
        <p:nvPicPr>
          <p:cNvPr id="27" name="Picture 26">
            <a:extLst>
              <a:ext uri="{FF2B5EF4-FFF2-40B4-BE49-F238E27FC236}">
                <a16:creationId xmlns:a16="http://schemas.microsoft.com/office/drawing/2014/main" id="{3BD80D69-F22B-954D-808C-B80628152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059536"/>
            <a:ext cx="4076118" cy="2916576"/>
          </a:xfrm>
          <a:prstGeom prst="rect">
            <a:avLst/>
          </a:prstGeom>
        </p:spPr>
      </p:pic>
      <p:sp>
        <p:nvSpPr>
          <p:cNvPr id="11" name="TextBox 10">
            <a:extLst>
              <a:ext uri="{FF2B5EF4-FFF2-40B4-BE49-F238E27FC236}">
                <a16:creationId xmlns:a16="http://schemas.microsoft.com/office/drawing/2014/main" id="{A5C686BA-7638-7B4B-9103-9DD791D64773}"/>
              </a:ext>
            </a:extLst>
          </p:cNvPr>
          <p:cNvSpPr txBox="1"/>
          <p:nvPr/>
        </p:nvSpPr>
        <p:spPr>
          <a:xfrm>
            <a:off x="228600" y="1371600"/>
            <a:ext cx="4310242" cy="4359448"/>
          </a:xfrm>
          <a:prstGeom prst="rect">
            <a:avLst/>
          </a:prstGeom>
          <a:noFill/>
          <a:ln w="31750">
            <a:solidFill>
              <a:schemeClr val="tx2"/>
            </a:solidFill>
            <a:prstDash val="dash"/>
          </a:ln>
        </p:spPr>
        <p:txBody>
          <a:bodyPr wrap="square" rtlCol="0">
            <a:spAutoFit/>
          </a:bodyPr>
          <a:lstStyle/>
          <a:p>
            <a:endParaRPr lang="en-US" dirty="0"/>
          </a:p>
        </p:txBody>
      </p:sp>
      <p:sp>
        <p:nvSpPr>
          <p:cNvPr id="21" name="Rectangle 20">
            <a:extLst>
              <a:ext uri="{FF2B5EF4-FFF2-40B4-BE49-F238E27FC236}">
                <a16:creationId xmlns:a16="http://schemas.microsoft.com/office/drawing/2014/main" id="{1225CF9E-3D02-FD47-A04B-B491F759EB64}"/>
              </a:ext>
            </a:extLst>
          </p:cNvPr>
          <p:cNvSpPr/>
          <p:nvPr/>
        </p:nvSpPr>
        <p:spPr>
          <a:xfrm>
            <a:off x="5905500" y="6408667"/>
            <a:ext cx="4572000" cy="307777"/>
          </a:xfrm>
          <a:prstGeom prst="rect">
            <a:avLst/>
          </a:prstGeom>
        </p:spPr>
        <p:txBody>
          <a:bodyPr>
            <a:spAutoFit/>
          </a:bodyPr>
          <a:lstStyle/>
          <a:p>
            <a:pPr marL="406400" indent="-406400"/>
            <a:r>
              <a:rPr lang="en-US" sz="1400" dirty="0">
                <a:solidFill>
                  <a:schemeClr val="bg1"/>
                </a:solidFill>
              </a:rPr>
              <a:t>Slack, G. </a:t>
            </a:r>
            <a:r>
              <a:rPr lang="en-US" sz="1400" dirty="0" err="1">
                <a:solidFill>
                  <a:schemeClr val="bg1"/>
                </a:solidFill>
              </a:rPr>
              <a:t>A.</a:t>
            </a:r>
            <a:r>
              <a:rPr lang="en-US" sz="1400" i="1" dirty="0" err="1">
                <a:solidFill>
                  <a:schemeClr val="bg1"/>
                </a:solidFill>
              </a:rPr>
              <a:t>Phys</a:t>
            </a:r>
            <a:r>
              <a:rPr lang="en-US" sz="1400" i="1" dirty="0">
                <a:solidFill>
                  <a:schemeClr val="bg1"/>
                </a:solidFill>
              </a:rPr>
              <a:t>. Rev.</a:t>
            </a:r>
            <a:r>
              <a:rPr lang="en-US" sz="1400" dirty="0">
                <a:solidFill>
                  <a:schemeClr val="bg1"/>
                </a:solidFill>
              </a:rPr>
              <a:t> </a:t>
            </a:r>
            <a:r>
              <a:rPr lang="en-US" sz="1400" b="1" dirty="0">
                <a:solidFill>
                  <a:schemeClr val="bg1"/>
                </a:solidFill>
              </a:rPr>
              <a:t>126</a:t>
            </a:r>
            <a:r>
              <a:rPr lang="en-US" sz="1400" dirty="0">
                <a:solidFill>
                  <a:schemeClr val="bg1"/>
                </a:solidFill>
              </a:rPr>
              <a:t>, (1962).</a:t>
            </a:r>
            <a:endParaRPr lang="en-US" sz="1400" dirty="0">
              <a:solidFill>
                <a:schemeClr val="bg1"/>
              </a:solidFill>
              <a:effectLst/>
            </a:endParaRPr>
          </a:p>
        </p:txBody>
      </p:sp>
      <p:pic>
        <p:nvPicPr>
          <p:cNvPr id="19" name="Picture 18">
            <a:extLst>
              <a:ext uri="{FF2B5EF4-FFF2-40B4-BE49-F238E27FC236}">
                <a16:creationId xmlns:a16="http://schemas.microsoft.com/office/drawing/2014/main" id="{DE93A6C7-C855-2F45-8AC7-0838528873B2}"/>
              </a:ext>
            </a:extLst>
          </p:cNvPr>
          <p:cNvPicPr>
            <a:picLocks noChangeAspect="1"/>
          </p:cNvPicPr>
          <p:nvPr/>
        </p:nvPicPr>
        <p:blipFill rotWithShape="1">
          <a:blip r:embed="rId4">
            <a:extLst>
              <a:ext uri="{28A0092B-C50C-407E-A947-70E740481C1C}">
                <a14:useLocalDpi xmlns:a14="http://schemas.microsoft.com/office/drawing/2010/main" val="0"/>
              </a:ext>
            </a:extLst>
          </a:blip>
          <a:srcRect r="52518"/>
          <a:stretch/>
        </p:blipFill>
        <p:spPr>
          <a:xfrm>
            <a:off x="267282" y="1447800"/>
            <a:ext cx="4152318" cy="4202781"/>
          </a:xfrm>
          <a:prstGeom prst="rect">
            <a:avLst/>
          </a:prstGeom>
        </p:spPr>
      </p:pic>
    </p:spTree>
    <p:extLst>
      <p:ext uri="{BB962C8B-B14F-4D97-AF65-F5344CB8AC3E}">
        <p14:creationId xmlns:p14="http://schemas.microsoft.com/office/powerpoint/2010/main" val="7871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82049E-64D2-6247-BCBC-7497E8266630}"/>
              </a:ext>
            </a:extLst>
          </p:cNvPr>
          <p:cNvSpPr>
            <a:spLocks noGrp="1"/>
          </p:cNvSpPr>
          <p:nvPr>
            <p:ph type="sldNum" sz="quarter" idx="12"/>
          </p:nvPr>
        </p:nvSpPr>
        <p:spPr/>
        <p:txBody>
          <a:bodyPr/>
          <a:lstStyle/>
          <a:p>
            <a:fld id="{0624AEE6-E942-4F5C-A610-97CA4B6B6DBA}" type="slidenum">
              <a:rPr lang="en-US" smtClean="0"/>
              <a:pPr/>
              <a:t>47</a:t>
            </a:fld>
            <a:endParaRPr lang="en-US"/>
          </a:p>
        </p:txBody>
      </p:sp>
      <p:sp>
        <p:nvSpPr>
          <p:cNvPr id="4" name="Text Box 4">
            <a:extLst>
              <a:ext uri="{FF2B5EF4-FFF2-40B4-BE49-F238E27FC236}">
                <a16:creationId xmlns:a16="http://schemas.microsoft.com/office/drawing/2014/main" id="{9B7FE7B5-C9CD-9144-9DA7-2ADE1EBC6084}"/>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sp>
        <p:nvSpPr>
          <p:cNvPr id="5" name="TextBox 4">
            <a:extLst>
              <a:ext uri="{FF2B5EF4-FFF2-40B4-BE49-F238E27FC236}">
                <a16:creationId xmlns:a16="http://schemas.microsoft.com/office/drawing/2014/main" id="{51C5B7D6-094C-9446-B150-4CE3FE71FA98}"/>
              </a:ext>
            </a:extLst>
          </p:cNvPr>
          <p:cNvSpPr txBox="1"/>
          <p:nvPr/>
        </p:nvSpPr>
        <p:spPr>
          <a:xfrm>
            <a:off x="2140919" y="6101960"/>
            <a:ext cx="5440981" cy="461665"/>
          </a:xfrm>
          <a:prstGeom prst="rect">
            <a:avLst/>
          </a:prstGeom>
          <a:noFill/>
        </p:spPr>
        <p:txBody>
          <a:bodyPr wrap="square" rtlCol="0">
            <a:spAutoFit/>
          </a:bodyPr>
          <a:lstStyle/>
          <a:p>
            <a:r>
              <a:rPr lang="en-US" sz="1200" dirty="0"/>
              <a:t>M. T. </a:t>
            </a:r>
            <a:r>
              <a:rPr lang="en-US" sz="1200" dirty="0" err="1"/>
              <a:t>Agne</a:t>
            </a:r>
            <a:r>
              <a:rPr lang="en-US" sz="1200" dirty="0"/>
              <a:t>, R. </a:t>
            </a:r>
            <a:r>
              <a:rPr lang="en-US" sz="1200" dirty="0" err="1"/>
              <a:t>Hanus</a:t>
            </a:r>
            <a:r>
              <a:rPr lang="en-US" sz="1200" dirty="0"/>
              <a:t>, and G. J. Snyder, </a:t>
            </a:r>
            <a:r>
              <a:rPr lang="en-US" sz="1200" i="1" dirty="0"/>
              <a:t>Energy Environ. Sci.</a:t>
            </a:r>
            <a:r>
              <a:rPr lang="en-US" sz="1200" dirty="0"/>
              <a:t>, </a:t>
            </a:r>
            <a:r>
              <a:rPr lang="en-US" sz="1200" b="1" dirty="0"/>
              <a:t>11 </a:t>
            </a:r>
            <a:r>
              <a:rPr lang="en-US" sz="1200" dirty="0"/>
              <a:t>(13) 609–616, 2018.</a:t>
            </a:r>
          </a:p>
          <a:p>
            <a:endParaRPr lang="en-US" sz="1200" dirty="0"/>
          </a:p>
        </p:txBody>
      </p:sp>
      <p:pic>
        <p:nvPicPr>
          <p:cNvPr id="10" name="Picture 9">
            <a:extLst>
              <a:ext uri="{FF2B5EF4-FFF2-40B4-BE49-F238E27FC236}">
                <a16:creationId xmlns:a16="http://schemas.microsoft.com/office/drawing/2014/main" id="{7C8578CF-F262-4A42-889A-936FD0BE4604}"/>
              </a:ext>
            </a:extLst>
          </p:cNvPr>
          <p:cNvPicPr>
            <a:picLocks noChangeAspect="1"/>
          </p:cNvPicPr>
          <p:nvPr/>
        </p:nvPicPr>
        <p:blipFill rotWithShape="1">
          <a:blip r:embed="rId3">
            <a:extLst>
              <a:ext uri="{28A0092B-C50C-407E-A947-70E740481C1C}">
                <a14:useLocalDpi xmlns:a14="http://schemas.microsoft.com/office/drawing/2010/main" val="0"/>
              </a:ext>
            </a:extLst>
          </a:blip>
          <a:srcRect t="-1" b="-1357"/>
          <a:stretch/>
        </p:blipFill>
        <p:spPr>
          <a:xfrm>
            <a:off x="4637673" y="845883"/>
            <a:ext cx="4277727" cy="4869117"/>
          </a:xfrm>
          <a:prstGeom prst="rect">
            <a:avLst/>
          </a:prstGeom>
        </p:spPr>
      </p:pic>
      <p:sp>
        <p:nvSpPr>
          <p:cNvPr id="11" name="TextBox 10">
            <a:extLst>
              <a:ext uri="{FF2B5EF4-FFF2-40B4-BE49-F238E27FC236}">
                <a16:creationId xmlns:a16="http://schemas.microsoft.com/office/drawing/2014/main" id="{66789194-5359-7C4F-850D-65B99415793A}"/>
              </a:ext>
            </a:extLst>
          </p:cNvPr>
          <p:cNvSpPr txBox="1"/>
          <p:nvPr/>
        </p:nvSpPr>
        <p:spPr>
          <a:xfrm>
            <a:off x="2457450" y="5897181"/>
            <a:ext cx="5486400" cy="461665"/>
          </a:xfrm>
          <a:prstGeom prst="rect">
            <a:avLst/>
          </a:prstGeom>
          <a:noFill/>
        </p:spPr>
        <p:txBody>
          <a:bodyPr wrap="square" rtlCol="0">
            <a:spAutoFit/>
          </a:bodyPr>
          <a:lstStyle/>
          <a:p>
            <a:r>
              <a:rPr lang="en-US" sz="1200" dirty="0"/>
              <a:t>M. </a:t>
            </a:r>
            <a:r>
              <a:rPr lang="en-US" sz="1200" dirty="0" err="1"/>
              <a:t>Schrade</a:t>
            </a:r>
            <a:r>
              <a:rPr lang="en-US" sz="1200" dirty="0"/>
              <a:t> and T. G. </a:t>
            </a:r>
            <a:r>
              <a:rPr lang="en-US" sz="1200" dirty="0" err="1"/>
              <a:t>Finstad</a:t>
            </a:r>
            <a:r>
              <a:rPr lang="en-US" sz="1200" dirty="0"/>
              <a:t>, </a:t>
            </a:r>
            <a:r>
              <a:rPr lang="en-US" sz="1200" i="1" dirty="0"/>
              <a:t>Phys. Status Solidi</a:t>
            </a:r>
            <a:r>
              <a:rPr lang="en-US" sz="1200" dirty="0"/>
              <a:t>, 1800208, 1–6, 2018.</a:t>
            </a:r>
          </a:p>
          <a:p>
            <a:endParaRPr lang="en-US" sz="1200" dirty="0"/>
          </a:p>
        </p:txBody>
      </p:sp>
      <p:pic>
        <p:nvPicPr>
          <p:cNvPr id="12" name="Picture 11">
            <a:extLst>
              <a:ext uri="{FF2B5EF4-FFF2-40B4-BE49-F238E27FC236}">
                <a16:creationId xmlns:a16="http://schemas.microsoft.com/office/drawing/2014/main" id="{6554C883-BD11-6B43-B6A8-0C369E0B8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888619"/>
            <a:ext cx="3707676" cy="4724400"/>
          </a:xfrm>
          <a:prstGeom prst="rect">
            <a:avLst/>
          </a:prstGeom>
        </p:spPr>
      </p:pic>
    </p:spTree>
    <p:extLst>
      <p:ext uri="{BB962C8B-B14F-4D97-AF65-F5344CB8AC3E}">
        <p14:creationId xmlns:p14="http://schemas.microsoft.com/office/powerpoint/2010/main" val="4140879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2AD2FE-0724-5D45-837E-58C05DEE8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930" y="3342024"/>
            <a:ext cx="3750070" cy="2710765"/>
          </a:xfrm>
          <a:prstGeom prst="rect">
            <a:avLst/>
          </a:prstGeom>
        </p:spPr>
      </p:pic>
      <p:sp>
        <p:nvSpPr>
          <p:cNvPr id="2" name="Slide Number Placeholder 1">
            <a:extLst>
              <a:ext uri="{FF2B5EF4-FFF2-40B4-BE49-F238E27FC236}">
                <a16:creationId xmlns:a16="http://schemas.microsoft.com/office/drawing/2014/main" id="{3BD11731-BE9A-804F-9358-EFB2B7B43A25}"/>
              </a:ext>
            </a:extLst>
          </p:cNvPr>
          <p:cNvSpPr>
            <a:spLocks noGrp="1"/>
          </p:cNvSpPr>
          <p:nvPr>
            <p:ph type="sldNum" sz="quarter" idx="12"/>
          </p:nvPr>
        </p:nvSpPr>
        <p:spPr/>
        <p:txBody>
          <a:bodyPr/>
          <a:lstStyle/>
          <a:p>
            <a:fld id="{0624AEE6-E942-4F5C-A610-97CA4B6B6DBA}" type="slidenum">
              <a:rPr lang="en-US" smtClean="0"/>
              <a:pPr/>
              <a:t>48</a:t>
            </a:fld>
            <a:endParaRPr lang="en-US"/>
          </a:p>
        </p:txBody>
      </p:sp>
      <p:sp>
        <p:nvSpPr>
          <p:cNvPr id="3" name="Text Box 4">
            <a:extLst>
              <a:ext uri="{FF2B5EF4-FFF2-40B4-BE49-F238E27FC236}">
                <a16:creationId xmlns:a16="http://schemas.microsoft.com/office/drawing/2014/main" id="{84AA2556-DBE9-AB45-89AA-417D02804170}"/>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MLA: Per Primitive Unit Cell</a:t>
            </a:r>
          </a:p>
        </p:txBody>
      </p:sp>
      <p:sp>
        <p:nvSpPr>
          <p:cNvPr id="10" name="&quot;No&quot; Symbol 9">
            <a:extLst>
              <a:ext uri="{FF2B5EF4-FFF2-40B4-BE49-F238E27FC236}">
                <a16:creationId xmlns:a16="http://schemas.microsoft.com/office/drawing/2014/main" id="{F97B1FBA-85F0-B64D-9EDA-A5D884144735}"/>
              </a:ext>
            </a:extLst>
          </p:cNvPr>
          <p:cNvSpPr/>
          <p:nvPr/>
        </p:nvSpPr>
        <p:spPr>
          <a:xfrm>
            <a:off x="5867400" y="3352800"/>
            <a:ext cx="838200" cy="838200"/>
          </a:xfrm>
          <a:prstGeom prst="noSmoking">
            <a:avLst>
              <a:gd name="adj" fmla="val 8408"/>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BC11FD-13A4-9249-B6D5-17D77E68EFFE}"/>
                  </a:ext>
                </a:extLst>
              </p:cNvPr>
              <p:cNvSpPr txBox="1"/>
              <p:nvPr/>
            </p:nvSpPr>
            <p:spPr>
              <a:xfrm>
                <a:off x="1010280" y="2895128"/>
                <a:ext cx="2447850" cy="921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micro</m:t>
                          </m:r>
                        </m:sub>
                      </m:sSub>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m:rPr>
                                      <m:sty m:val="p"/>
                                    </m:rPr>
                                    <a:rPr lang="en-US" sz="2400" b="0" i="0" smtClean="0">
                                      <a:solidFill>
                                        <a:schemeClr val="tx1"/>
                                      </a:solidFill>
                                      <a:latin typeface="Cambria Math" panose="02040503050406030204" pitchFamily="18" charset="0"/>
                                    </a:rPr>
                                    <m:t>Δ</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𝑀</m:t>
                                      </m:r>
                                    </m:e>
                                    <m:sub>
                                      <m:r>
                                        <a:rPr lang="en-US" sz="2400" b="0" i="1" smtClean="0">
                                          <a:solidFill>
                                            <a:schemeClr val="tx1"/>
                                          </a:solidFill>
                                          <a:latin typeface="Cambria Math" panose="02040503050406030204" pitchFamily="18" charset="0"/>
                                        </a:rPr>
                                        <m:t>𝑢𝑐</m:t>
                                      </m:r>
                                    </m:sub>
                                  </m:sSub>
                                </m:num>
                                <m:den>
                                  <m:bar>
                                    <m:barPr>
                                      <m:pos m:val="top"/>
                                      <m:ctrlPr>
                                        <a:rPr lang="en-US" sz="2400" b="0" i="1" smtClean="0">
                                          <a:solidFill>
                                            <a:schemeClr val="tx1"/>
                                          </a:solidFill>
                                          <a:latin typeface="Cambria Math" panose="02040503050406030204" pitchFamily="18" charset="0"/>
                                        </a:rPr>
                                      </m:ctrlPr>
                                    </m:bar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𝑀</m:t>
                                          </m:r>
                                        </m:e>
                                        <m:sub>
                                          <m:r>
                                            <a:rPr lang="en-US" sz="2400" b="0" i="1" smtClean="0">
                                              <a:solidFill>
                                                <a:schemeClr val="tx1"/>
                                              </a:solidFill>
                                              <a:latin typeface="Cambria Math" panose="02040503050406030204" pitchFamily="18" charset="0"/>
                                            </a:rPr>
                                            <m:t>𝑢𝑐</m:t>
                                          </m:r>
                                        </m:sub>
                                      </m:sSub>
                                    </m:e>
                                  </m:bar>
                                </m:den>
                              </m:f>
                            </m:e>
                          </m:d>
                        </m:e>
                        <m:sup>
                          <m:r>
                            <a:rPr lang="en-US" sz="2400" b="0" i="1" smtClean="0">
                              <a:solidFill>
                                <a:schemeClr val="tx1"/>
                              </a:solidFill>
                              <a:latin typeface="Cambria Math" panose="02040503050406030204" pitchFamily="18" charset="0"/>
                            </a:rPr>
                            <m:t>2</m:t>
                          </m:r>
                        </m:sup>
                      </m:sSup>
                    </m:oMath>
                  </m:oMathPara>
                </a14:m>
                <a:endParaRPr lang="en-US" sz="2400" dirty="0">
                  <a:solidFill>
                    <a:schemeClr val="tx1"/>
                  </a:solidFill>
                </a:endParaRPr>
              </a:p>
            </p:txBody>
          </p:sp>
        </mc:Choice>
        <mc:Fallback xmlns="">
          <p:sp>
            <p:nvSpPr>
              <p:cNvPr id="11" name="TextBox 10">
                <a:extLst>
                  <a:ext uri="{FF2B5EF4-FFF2-40B4-BE49-F238E27FC236}">
                    <a16:creationId xmlns:a16="http://schemas.microsoft.com/office/drawing/2014/main" id="{61BC11FD-13A4-9249-B6D5-17D77E68EFFE}"/>
                  </a:ext>
                </a:extLst>
              </p:cNvPr>
              <p:cNvSpPr txBox="1">
                <a:spLocks noRot="1" noChangeAspect="1" noMove="1" noResize="1" noEditPoints="1" noAdjustHandles="1" noChangeArrowheads="1" noChangeShapeType="1" noTextEdit="1"/>
              </p:cNvSpPr>
              <p:nvPr/>
            </p:nvSpPr>
            <p:spPr>
              <a:xfrm>
                <a:off x="1010280" y="2895128"/>
                <a:ext cx="2447850" cy="921278"/>
              </a:xfrm>
              <a:prstGeom prst="rect">
                <a:avLst/>
              </a:prstGeom>
              <a:blipFill>
                <a:blip r:embed="rId4"/>
                <a:stretch>
                  <a:fillRect l="-2591" r="-518" b="-411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1B4061B-5A5A-7249-B9DC-DA1D9CDBA058}"/>
              </a:ext>
            </a:extLst>
          </p:cNvPr>
          <p:cNvPicPr>
            <a:picLocks noChangeAspect="1"/>
          </p:cNvPicPr>
          <p:nvPr/>
        </p:nvPicPr>
        <p:blipFill rotWithShape="1">
          <a:blip r:embed="rId5">
            <a:extLst>
              <a:ext uri="{28A0092B-C50C-407E-A947-70E740481C1C}">
                <a14:useLocalDpi xmlns:a14="http://schemas.microsoft.com/office/drawing/2010/main" val="0"/>
              </a:ext>
            </a:extLst>
          </a:blip>
          <a:srcRect r="90000" b="62099"/>
          <a:stretch/>
        </p:blipFill>
        <p:spPr>
          <a:xfrm>
            <a:off x="1790246" y="1237567"/>
            <a:ext cx="1486353" cy="1427484"/>
          </a:xfrm>
          <a:prstGeom prst="rect">
            <a:avLst/>
          </a:prstGeom>
          <a:solidFill>
            <a:schemeClr val="bg1"/>
          </a:solidFill>
        </p:spPr>
      </p:pic>
      <p:sp>
        <p:nvSpPr>
          <p:cNvPr id="14" name="TextBox 13">
            <a:extLst>
              <a:ext uri="{FF2B5EF4-FFF2-40B4-BE49-F238E27FC236}">
                <a16:creationId xmlns:a16="http://schemas.microsoft.com/office/drawing/2014/main" id="{62BC098D-F274-F247-9D8A-1E49EA5B036B}"/>
              </a:ext>
            </a:extLst>
          </p:cNvPr>
          <p:cNvSpPr txBox="1"/>
          <p:nvPr/>
        </p:nvSpPr>
        <p:spPr>
          <a:xfrm>
            <a:off x="1097091" y="787747"/>
            <a:ext cx="7287273" cy="400110"/>
          </a:xfrm>
          <a:prstGeom prst="rect">
            <a:avLst/>
          </a:prstGeom>
          <a:noFill/>
        </p:spPr>
        <p:txBody>
          <a:bodyPr wrap="square" rtlCol="0">
            <a:spAutoFit/>
          </a:bodyPr>
          <a:lstStyle/>
          <a:p>
            <a:r>
              <a:rPr lang="en-US" sz="2000" dirty="0"/>
              <a:t>The various primitive unit cells in the lattice are your “microstates”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9B7B9B6-7F40-C744-9866-E9A3DF12BFE2}"/>
                  </a:ext>
                </a:extLst>
              </p:cNvPr>
              <p:cNvSpPr txBox="1"/>
              <p:nvPr/>
            </p:nvSpPr>
            <p:spPr>
              <a:xfrm>
                <a:off x="983029" y="3965502"/>
                <a:ext cx="4214295" cy="632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P</m:t>
                          </m:r>
                        </m:e>
                        <m:sub>
                          <m:r>
                            <m:rPr>
                              <m:sty m:val="p"/>
                            </m:rPr>
                            <a:rPr lang="en-US" sz="2400" b="0" i="0" smtClean="0">
                              <a:solidFill>
                                <a:schemeClr val="tx1"/>
                              </a:solidFill>
                              <a:latin typeface="Cambria Math" panose="02040503050406030204" pitchFamily="18" charset="0"/>
                            </a:rPr>
                            <m:t>micro</m:t>
                          </m:r>
                        </m:sub>
                      </m:sSub>
                      <m:r>
                        <a:rPr lang="en-US" sz="2400" b="0" i="1" smtClean="0">
                          <a:solidFill>
                            <a:schemeClr val="tx1"/>
                          </a:solidFill>
                          <a:latin typeface="Cambria Math" panose="02040503050406030204" pitchFamily="18" charset="0"/>
                        </a:rPr>
                        <m:t>=</m:t>
                      </m:r>
                      <m:d>
                        <m:dPr>
                          <m:ctrlPr>
                            <a:rPr lang="en-US" sz="2400" b="0" i="1" smtClean="0">
                              <a:solidFill>
                                <a:schemeClr val="tx1"/>
                              </a:solidFill>
                              <a:latin typeface="Cambria Math" panose="02040503050406030204" pitchFamily="18" charset="0"/>
                            </a:rPr>
                          </m:ctrlPr>
                        </m:dPr>
                        <m:e>
                          <m:f>
                            <m:fPr>
                              <m:type m:val="noBa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num>
                            <m:den>
                              <m:r>
                                <a:rPr lang="en-US" sz="2400" b="0" i="1" smtClean="0">
                                  <a:solidFill>
                                    <a:schemeClr val="tx1"/>
                                  </a:solidFill>
                                  <a:latin typeface="Cambria Math" panose="02040503050406030204" pitchFamily="18" charset="0"/>
                                </a:rPr>
                                <m:t>𝑘</m:t>
                              </m:r>
                            </m:den>
                          </m:f>
                        </m:e>
                      </m:d>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𝑖</m:t>
                          </m:r>
                        </m:sub>
                        <m:sup>
                          <m:r>
                            <a:rPr lang="en-US" sz="2400" b="0" i="1" smtClean="0">
                              <a:solidFill>
                                <a:schemeClr val="tx1"/>
                              </a:solidFill>
                              <a:latin typeface="Cambria Math" panose="02040503050406030204" pitchFamily="18" charset="0"/>
                            </a:rPr>
                            <m:t>𝑘</m:t>
                          </m:r>
                        </m:sup>
                      </m:sSubSup>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𝑖</m:t>
                                  </m:r>
                                </m:sub>
                              </m:sSub>
                            </m:e>
                          </m:d>
                        </m:e>
                        <m:sup>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𝑘</m:t>
                          </m:r>
                        </m:sup>
                      </m:sSup>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9" name="TextBox 28">
                <a:extLst>
                  <a:ext uri="{FF2B5EF4-FFF2-40B4-BE49-F238E27FC236}">
                    <a16:creationId xmlns:a16="http://schemas.microsoft.com/office/drawing/2014/main" id="{F9B7B9B6-7F40-C744-9866-E9A3DF12BFE2}"/>
                  </a:ext>
                </a:extLst>
              </p:cNvPr>
              <p:cNvSpPr txBox="1">
                <a:spLocks noRot="1" noChangeAspect="1" noMove="1" noResize="1" noEditPoints="1" noAdjustHandles="1" noChangeArrowheads="1" noChangeShapeType="1" noTextEdit="1"/>
              </p:cNvSpPr>
              <p:nvPr/>
            </p:nvSpPr>
            <p:spPr>
              <a:xfrm>
                <a:off x="983029" y="3965502"/>
                <a:ext cx="4214295" cy="632481"/>
              </a:xfrm>
              <a:prstGeom prst="rect">
                <a:avLst/>
              </a:prstGeom>
              <a:blipFill>
                <a:blip r:embed="rId6"/>
                <a:stretch>
                  <a:fillRect l="-901" r="-210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67314CC-0B23-E44E-B1BE-4A9C5094436C}"/>
                  </a:ext>
                </a:extLst>
              </p:cNvPr>
              <p:cNvSpPr txBox="1"/>
              <p:nvPr/>
            </p:nvSpPr>
            <p:spPr>
              <a:xfrm>
                <a:off x="983029" y="4818793"/>
                <a:ext cx="3112712" cy="896207"/>
              </a:xfrm>
              <a:prstGeom prst="rect">
                <a:avLst/>
              </a:prstGeom>
              <a:noFill/>
              <a:ln>
                <a:solidFill>
                  <a:schemeClr val="accent4">
                    <a:lumMod val="50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uc</m:t>
                          </m:r>
                        </m:sub>
                      </m:sSub>
                      <m:r>
                        <a:rPr lang="en-US" sz="2400" b="0" i="1" smtClean="0">
                          <a:solidFill>
                            <a:schemeClr val="tx1"/>
                          </a:solidFill>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m:rPr>
                              <m:sty m:val="p"/>
                            </m:rPr>
                            <a:rPr lang="en-US" sz="2400" b="0" i="0" smtClean="0">
                              <a:solidFill>
                                <a:schemeClr val="tx1"/>
                              </a:solidFill>
                              <a:latin typeface="Cambria Math" panose="02040503050406030204" pitchFamily="18" charset="0"/>
                            </a:rPr>
                            <m:t>micro</m:t>
                          </m:r>
                        </m:sub>
                        <m:sup/>
                        <m:e>
                          <m:sSub>
                            <m:sSubPr>
                              <m:ctrlPr>
                                <a:rPr lang="en-US" sz="2400" b="0" i="1" smtClean="0">
                                  <a:solidFill>
                                    <a:schemeClr val="tx1"/>
                                  </a:solidFill>
                                  <a:latin typeface="Cambria Math" panose="02040503050406030204" pitchFamily="18" charset="0"/>
                                </a:rPr>
                              </m:ctrlPr>
                            </m:sSubPr>
                            <m:e>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P</m:t>
                                  </m:r>
                                </m:e>
                                <m:sub>
                                  <m:r>
                                    <m:rPr>
                                      <m:sty m:val="p"/>
                                    </m:rPr>
                                    <a:rPr lang="en-US" sz="2400" b="0" i="0" smtClean="0">
                                      <a:solidFill>
                                        <a:schemeClr val="tx1"/>
                                      </a:solidFill>
                                      <a:latin typeface="Cambria Math" panose="02040503050406030204" pitchFamily="18" charset="0"/>
                                    </a:rPr>
                                    <m:t>micro</m:t>
                                  </m:r>
                                </m:sub>
                              </m:sSub>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micro</m:t>
                              </m:r>
                            </m:sub>
                          </m:sSub>
                        </m:e>
                      </m:nary>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B67314CC-0B23-E44E-B1BE-4A9C5094436C}"/>
                  </a:ext>
                </a:extLst>
              </p:cNvPr>
              <p:cNvSpPr txBox="1">
                <a:spLocks noRot="1" noChangeAspect="1" noMove="1" noResize="1" noEditPoints="1" noAdjustHandles="1" noChangeArrowheads="1" noChangeShapeType="1" noTextEdit="1"/>
              </p:cNvSpPr>
              <p:nvPr/>
            </p:nvSpPr>
            <p:spPr>
              <a:xfrm>
                <a:off x="983029" y="4818793"/>
                <a:ext cx="3112712" cy="896207"/>
              </a:xfrm>
              <a:prstGeom prst="rect">
                <a:avLst/>
              </a:prstGeom>
              <a:blipFill>
                <a:blip r:embed="rId7"/>
                <a:stretch>
                  <a:fillRect l="-6478" t="-143836" b="-197260"/>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D6BA58B-D225-A04B-B85B-027CA610D1BF}"/>
                  </a:ext>
                </a:extLst>
              </p:cNvPr>
              <p:cNvSpPr txBox="1"/>
              <p:nvPr/>
            </p:nvSpPr>
            <p:spPr>
              <a:xfrm>
                <a:off x="983029" y="5839393"/>
                <a:ext cx="4477701" cy="369332"/>
              </a:xfrm>
              <a:prstGeom prst="rect">
                <a:avLst/>
              </a:prstGeom>
              <a:noFill/>
            </p:spPr>
            <p:txBody>
              <a:bodyPr wrap="none" lIns="0" tIns="0" rIns="0" bIns="0" rtlCol="0">
                <a:spAutoFit/>
              </a:bodyPr>
              <a:lstStyle/>
              <a:p>
                <a:r>
                  <a:rPr lang="en-US" sz="2400" b="0" dirty="0">
                    <a:solidFill>
                      <a:srgbClr val="C00000"/>
                    </a:solidFill>
                  </a:rPr>
                  <a:t>V</a:t>
                </a:r>
                <a:r>
                  <a:rPr lang="en-US" sz="2400" b="0" baseline="-25000" dirty="0">
                    <a:solidFill>
                      <a:srgbClr val="C00000"/>
                    </a:solidFill>
                  </a:rPr>
                  <a:t>0</a:t>
                </a:r>
                <a:r>
                  <a:rPr lang="en-US" sz="2400" b="0" dirty="0">
                    <a:solidFill>
                      <a:srgbClr val="C00000"/>
                    </a:solidFill>
                  </a:rPr>
                  <a:t> is the primitive unit cell volume  </a:t>
                </a:r>
                <a14:m>
                  <m:oMath xmlns:m="http://schemas.openxmlformats.org/officeDocument/2006/math">
                    <m:r>
                      <a:rPr lang="en-US" sz="2400" b="0" i="1" smtClean="0">
                        <a:solidFill>
                          <a:srgbClr val="C00000"/>
                        </a:solidFill>
                        <a:latin typeface="Cambria Math" panose="02040503050406030204" pitchFamily="18" charset="0"/>
                      </a:rPr>
                      <m:t> </m:t>
                    </m:r>
                  </m:oMath>
                </a14:m>
                <a:endParaRPr lang="en-US" sz="2400" dirty="0">
                  <a:solidFill>
                    <a:srgbClr val="C00000"/>
                  </a:solidFill>
                </a:endParaRPr>
              </a:p>
            </p:txBody>
          </p:sp>
        </mc:Choice>
        <mc:Fallback xmlns="">
          <p:sp>
            <p:nvSpPr>
              <p:cNvPr id="31" name="TextBox 30">
                <a:extLst>
                  <a:ext uri="{FF2B5EF4-FFF2-40B4-BE49-F238E27FC236}">
                    <a16:creationId xmlns:a16="http://schemas.microsoft.com/office/drawing/2014/main" id="{AD6BA58B-D225-A04B-B85B-027CA610D1BF}"/>
                  </a:ext>
                </a:extLst>
              </p:cNvPr>
              <p:cNvSpPr txBox="1">
                <a:spLocks noRot="1" noChangeAspect="1" noMove="1" noResize="1" noEditPoints="1" noAdjustHandles="1" noChangeArrowheads="1" noChangeShapeType="1" noTextEdit="1"/>
              </p:cNvSpPr>
              <p:nvPr/>
            </p:nvSpPr>
            <p:spPr>
              <a:xfrm>
                <a:off x="983029" y="5839393"/>
                <a:ext cx="4477701" cy="369332"/>
              </a:xfrm>
              <a:prstGeom prst="rect">
                <a:avLst/>
              </a:prstGeom>
              <a:blipFill>
                <a:blip r:embed="rId8"/>
                <a:stretch>
                  <a:fillRect l="-3955" t="-20000" r="-2260" b="-46667"/>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F0658AC2-E388-8345-A4E4-9BE1A3BC335D}"/>
              </a:ext>
            </a:extLst>
          </p:cNvPr>
          <p:cNvPicPr>
            <a:picLocks noChangeAspect="1"/>
          </p:cNvPicPr>
          <p:nvPr/>
        </p:nvPicPr>
        <p:blipFill>
          <a:blip r:embed="rId9"/>
          <a:stretch>
            <a:fillRect/>
          </a:stretch>
        </p:blipFill>
        <p:spPr>
          <a:xfrm>
            <a:off x="5638798" y="1232628"/>
            <a:ext cx="1485900" cy="1422400"/>
          </a:xfrm>
          <a:prstGeom prst="rect">
            <a:avLst/>
          </a:prstGeom>
        </p:spPr>
      </p:pic>
      <p:pic>
        <p:nvPicPr>
          <p:cNvPr id="34" name="Picture 33">
            <a:extLst>
              <a:ext uri="{FF2B5EF4-FFF2-40B4-BE49-F238E27FC236}">
                <a16:creationId xmlns:a16="http://schemas.microsoft.com/office/drawing/2014/main" id="{D9233DE1-C527-C94B-B455-3190D4EC3FFD}"/>
              </a:ext>
            </a:extLst>
          </p:cNvPr>
          <p:cNvPicPr>
            <a:picLocks noChangeAspect="1"/>
          </p:cNvPicPr>
          <p:nvPr/>
        </p:nvPicPr>
        <p:blipFill>
          <a:blip r:embed="rId9"/>
          <a:stretch>
            <a:fillRect/>
          </a:stretch>
        </p:blipFill>
        <p:spPr>
          <a:xfrm>
            <a:off x="3708399" y="1232628"/>
            <a:ext cx="1498600" cy="1422400"/>
          </a:xfrm>
          <a:prstGeom prst="rect">
            <a:avLst/>
          </a:prstGeom>
        </p:spPr>
      </p:pic>
    </p:spTree>
    <p:extLst>
      <p:ext uri="{BB962C8B-B14F-4D97-AF65-F5344CB8AC3E}">
        <p14:creationId xmlns:p14="http://schemas.microsoft.com/office/powerpoint/2010/main" val="308501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9" grpId="0"/>
      <p:bldP spid="30" grpId="0" animBg="1"/>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2AD2FE-0724-5D45-837E-58C05DEE8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930" y="3342024"/>
            <a:ext cx="3750070" cy="2710765"/>
          </a:xfrm>
          <a:prstGeom prst="rect">
            <a:avLst/>
          </a:prstGeom>
        </p:spPr>
      </p:pic>
      <p:sp>
        <p:nvSpPr>
          <p:cNvPr id="2" name="Slide Number Placeholder 1">
            <a:extLst>
              <a:ext uri="{FF2B5EF4-FFF2-40B4-BE49-F238E27FC236}">
                <a16:creationId xmlns:a16="http://schemas.microsoft.com/office/drawing/2014/main" id="{3BD11731-BE9A-804F-9358-EFB2B7B43A25}"/>
              </a:ext>
            </a:extLst>
          </p:cNvPr>
          <p:cNvSpPr>
            <a:spLocks noGrp="1"/>
          </p:cNvSpPr>
          <p:nvPr>
            <p:ph type="sldNum" sz="quarter" idx="12"/>
          </p:nvPr>
        </p:nvSpPr>
        <p:spPr/>
        <p:txBody>
          <a:bodyPr/>
          <a:lstStyle/>
          <a:p>
            <a:fld id="{0624AEE6-E942-4F5C-A610-97CA4B6B6DBA}" type="slidenum">
              <a:rPr lang="en-US" smtClean="0"/>
              <a:pPr/>
              <a:t>49</a:t>
            </a:fld>
            <a:endParaRPr lang="en-US"/>
          </a:p>
        </p:txBody>
      </p:sp>
      <p:sp>
        <p:nvSpPr>
          <p:cNvPr id="3" name="Text Box 4">
            <a:extLst>
              <a:ext uri="{FF2B5EF4-FFF2-40B4-BE49-F238E27FC236}">
                <a16:creationId xmlns:a16="http://schemas.microsoft.com/office/drawing/2014/main" id="{84AA2556-DBE9-AB45-89AA-417D02804170}"/>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MLA: Per Primitive Unit Cell</a:t>
            </a:r>
          </a:p>
        </p:txBody>
      </p:sp>
      <p:sp>
        <p:nvSpPr>
          <p:cNvPr id="10" name="&quot;No&quot; Symbol 9">
            <a:extLst>
              <a:ext uri="{FF2B5EF4-FFF2-40B4-BE49-F238E27FC236}">
                <a16:creationId xmlns:a16="http://schemas.microsoft.com/office/drawing/2014/main" id="{F97B1FBA-85F0-B64D-9EDA-A5D884144735}"/>
              </a:ext>
            </a:extLst>
          </p:cNvPr>
          <p:cNvSpPr/>
          <p:nvPr/>
        </p:nvSpPr>
        <p:spPr>
          <a:xfrm>
            <a:off x="5867400" y="3352800"/>
            <a:ext cx="838200" cy="838200"/>
          </a:xfrm>
          <a:prstGeom prst="noSmoking">
            <a:avLst>
              <a:gd name="adj" fmla="val 8408"/>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BC11FD-13A4-9249-B6D5-17D77E68EFFE}"/>
                  </a:ext>
                </a:extLst>
              </p:cNvPr>
              <p:cNvSpPr txBox="1"/>
              <p:nvPr/>
            </p:nvSpPr>
            <p:spPr>
              <a:xfrm>
                <a:off x="1010280" y="2895128"/>
                <a:ext cx="2447850" cy="921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micro</m:t>
                          </m:r>
                        </m:sub>
                      </m:sSub>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m:rPr>
                                      <m:sty m:val="p"/>
                                    </m:rPr>
                                    <a:rPr lang="en-US" sz="2400" b="0" i="0" smtClean="0">
                                      <a:solidFill>
                                        <a:schemeClr val="tx1"/>
                                      </a:solidFill>
                                      <a:latin typeface="Cambria Math" panose="02040503050406030204" pitchFamily="18" charset="0"/>
                                    </a:rPr>
                                    <m:t>Δ</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𝑀</m:t>
                                      </m:r>
                                    </m:e>
                                    <m:sub>
                                      <m:r>
                                        <a:rPr lang="en-US" sz="2400" b="0" i="1" smtClean="0">
                                          <a:solidFill>
                                            <a:schemeClr val="tx1"/>
                                          </a:solidFill>
                                          <a:latin typeface="Cambria Math" panose="02040503050406030204" pitchFamily="18" charset="0"/>
                                        </a:rPr>
                                        <m:t>𝑢𝑐</m:t>
                                      </m:r>
                                    </m:sub>
                                  </m:sSub>
                                </m:num>
                                <m:den>
                                  <m:bar>
                                    <m:barPr>
                                      <m:pos m:val="top"/>
                                      <m:ctrlPr>
                                        <a:rPr lang="en-US" sz="2400" b="0" i="1" smtClean="0">
                                          <a:solidFill>
                                            <a:schemeClr val="tx1"/>
                                          </a:solidFill>
                                          <a:latin typeface="Cambria Math" panose="02040503050406030204" pitchFamily="18" charset="0"/>
                                        </a:rPr>
                                      </m:ctrlPr>
                                    </m:bar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𝑀</m:t>
                                          </m:r>
                                        </m:e>
                                        <m:sub>
                                          <m:r>
                                            <a:rPr lang="en-US" sz="2400" b="0" i="1" smtClean="0">
                                              <a:solidFill>
                                                <a:schemeClr val="tx1"/>
                                              </a:solidFill>
                                              <a:latin typeface="Cambria Math" panose="02040503050406030204" pitchFamily="18" charset="0"/>
                                            </a:rPr>
                                            <m:t>𝑢𝑐</m:t>
                                          </m:r>
                                        </m:sub>
                                      </m:sSub>
                                    </m:e>
                                  </m:bar>
                                </m:den>
                              </m:f>
                            </m:e>
                          </m:d>
                        </m:e>
                        <m:sup>
                          <m:r>
                            <a:rPr lang="en-US" sz="2400" b="0" i="1" smtClean="0">
                              <a:solidFill>
                                <a:schemeClr val="tx1"/>
                              </a:solidFill>
                              <a:latin typeface="Cambria Math" panose="02040503050406030204" pitchFamily="18" charset="0"/>
                            </a:rPr>
                            <m:t>2</m:t>
                          </m:r>
                        </m:sup>
                      </m:sSup>
                    </m:oMath>
                  </m:oMathPara>
                </a14:m>
                <a:endParaRPr lang="en-US" sz="2400" dirty="0">
                  <a:solidFill>
                    <a:schemeClr val="tx1"/>
                  </a:solidFill>
                </a:endParaRPr>
              </a:p>
            </p:txBody>
          </p:sp>
        </mc:Choice>
        <mc:Fallback xmlns="">
          <p:sp>
            <p:nvSpPr>
              <p:cNvPr id="11" name="TextBox 10">
                <a:extLst>
                  <a:ext uri="{FF2B5EF4-FFF2-40B4-BE49-F238E27FC236}">
                    <a16:creationId xmlns:a16="http://schemas.microsoft.com/office/drawing/2014/main" id="{61BC11FD-13A4-9249-B6D5-17D77E68EFFE}"/>
                  </a:ext>
                </a:extLst>
              </p:cNvPr>
              <p:cNvSpPr txBox="1">
                <a:spLocks noRot="1" noChangeAspect="1" noMove="1" noResize="1" noEditPoints="1" noAdjustHandles="1" noChangeArrowheads="1" noChangeShapeType="1" noTextEdit="1"/>
              </p:cNvSpPr>
              <p:nvPr/>
            </p:nvSpPr>
            <p:spPr>
              <a:xfrm>
                <a:off x="1010280" y="2895128"/>
                <a:ext cx="2447850" cy="921278"/>
              </a:xfrm>
              <a:prstGeom prst="rect">
                <a:avLst/>
              </a:prstGeom>
              <a:blipFill>
                <a:blip r:embed="rId4"/>
                <a:stretch>
                  <a:fillRect l="-2591" r="-518" b="-411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1B4061B-5A5A-7249-B9DC-DA1D9CDBA058}"/>
              </a:ext>
            </a:extLst>
          </p:cNvPr>
          <p:cNvPicPr>
            <a:picLocks noChangeAspect="1"/>
          </p:cNvPicPr>
          <p:nvPr/>
        </p:nvPicPr>
        <p:blipFill rotWithShape="1">
          <a:blip r:embed="rId5">
            <a:extLst>
              <a:ext uri="{28A0092B-C50C-407E-A947-70E740481C1C}">
                <a14:useLocalDpi xmlns:a14="http://schemas.microsoft.com/office/drawing/2010/main" val="0"/>
              </a:ext>
            </a:extLst>
          </a:blip>
          <a:srcRect r="90000" b="62099"/>
          <a:stretch/>
        </p:blipFill>
        <p:spPr>
          <a:xfrm>
            <a:off x="1790246" y="1237567"/>
            <a:ext cx="1486353" cy="1427484"/>
          </a:xfrm>
          <a:prstGeom prst="rect">
            <a:avLst/>
          </a:prstGeom>
          <a:solidFill>
            <a:schemeClr val="bg1"/>
          </a:solidFill>
        </p:spPr>
      </p:pic>
      <p:sp>
        <p:nvSpPr>
          <p:cNvPr id="14" name="TextBox 13">
            <a:extLst>
              <a:ext uri="{FF2B5EF4-FFF2-40B4-BE49-F238E27FC236}">
                <a16:creationId xmlns:a16="http://schemas.microsoft.com/office/drawing/2014/main" id="{62BC098D-F274-F247-9D8A-1E49EA5B036B}"/>
              </a:ext>
            </a:extLst>
          </p:cNvPr>
          <p:cNvSpPr txBox="1"/>
          <p:nvPr/>
        </p:nvSpPr>
        <p:spPr>
          <a:xfrm>
            <a:off x="1097091" y="787747"/>
            <a:ext cx="7287273" cy="400110"/>
          </a:xfrm>
          <a:prstGeom prst="rect">
            <a:avLst/>
          </a:prstGeom>
          <a:noFill/>
        </p:spPr>
        <p:txBody>
          <a:bodyPr wrap="square" rtlCol="0">
            <a:spAutoFit/>
          </a:bodyPr>
          <a:lstStyle/>
          <a:p>
            <a:r>
              <a:rPr lang="en-US" sz="2000" dirty="0"/>
              <a:t>The various primitive unit cells in the lattice are your “microstates”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9B7B9B6-7F40-C744-9866-E9A3DF12BFE2}"/>
                  </a:ext>
                </a:extLst>
              </p:cNvPr>
              <p:cNvSpPr txBox="1"/>
              <p:nvPr/>
            </p:nvSpPr>
            <p:spPr>
              <a:xfrm>
                <a:off x="983029" y="3965502"/>
                <a:ext cx="4214295" cy="632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P</m:t>
                          </m:r>
                        </m:e>
                        <m:sub>
                          <m:r>
                            <m:rPr>
                              <m:sty m:val="p"/>
                            </m:rPr>
                            <a:rPr lang="en-US" sz="2400" b="0" i="0" smtClean="0">
                              <a:solidFill>
                                <a:schemeClr val="tx1"/>
                              </a:solidFill>
                              <a:latin typeface="Cambria Math" panose="02040503050406030204" pitchFamily="18" charset="0"/>
                            </a:rPr>
                            <m:t>micro</m:t>
                          </m:r>
                        </m:sub>
                      </m:sSub>
                      <m:r>
                        <a:rPr lang="en-US" sz="2400" b="0" i="1" smtClean="0">
                          <a:solidFill>
                            <a:schemeClr val="tx1"/>
                          </a:solidFill>
                          <a:latin typeface="Cambria Math" panose="02040503050406030204" pitchFamily="18" charset="0"/>
                        </a:rPr>
                        <m:t>=</m:t>
                      </m:r>
                      <m:d>
                        <m:dPr>
                          <m:ctrlPr>
                            <a:rPr lang="en-US" sz="2400" b="0" i="1" smtClean="0">
                              <a:solidFill>
                                <a:schemeClr val="tx1"/>
                              </a:solidFill>
                              <a:latin typeface="Cambria Math" panose="02040503050406030204" pitchFamily="18" charset="0"/>
                            </a:rPr>
                          </m:ctrlPr>
                        </m:dPr>
                        <m:e>
                          <m:f>
                            <m:fPr>
                              <m:type m:val="noBa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num>
                            <m:den>
                              <m:r>
                                <a:rPr lang="en-US" sz="2400" b="0" i="1" smtClean="0">
                                  <a:solidFill>
                                    <a:schemeClr val="tx1"/>
                                  </a:solidFill>
                                  <a:latin typeface="Cambria Math" panose="02040503050406030204" pitchFamily="18" charset="0"/>
                                </a:rPr>
                                <m:t>𝑘</m:t>
                              </m:r>
                            </m:den>
                          </m:f>
                        </m:e>
                      </m:d>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𝑖</m:t>
                          </m:r>
                        </m:sub>
                        <m:sup>
                          <m:r>
                            <a:rPr lang="en-US" sz="2400" b="0" i="1" smtClean="0">
                              <a:solidFill>
                                <a:schemeClr val="tx1"/>
                              </a:solidFill>
                              <a:latin typeface="Cambria Math" panose="02040503050406030204" pitchFamily="18" charset="0"/>
                            </a:rPr>
                            <m:t>𝑘</m:t>
                          </m:r>
                        </m:sup>
                      </m:sSubSup>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𝑖</m:t>
                                  </m:r>
                                </m:sub>
                              </m:sSub>
                            </m:e>
                          </m:d>
                        </m:e>
                        <m:sup>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𝑘</m:t>
                          </m:r>
                        </m:sup>
                      </m:sSup>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9" name="TextBox 28">
                <a:extLst>
                  <a:ext uri="{FF2B5EF4-FFF2-40B4-BE49-F238E27FC236}">
                    <a16:creationId xmlns:a16="http://schemas.microsoft.com/office/drawing/2014/main" id="{F9B7B9B6-7F40-C744-9866-E9A3DF12BFE2}"/>
                  </a:ext>
                </a:extLst>
              </p:cNvPr>
              <p:cNvSpPr txBox="1">
                <a:spLocks noRot="1" noChangeAspect="1" noMove="1" noResize="1" noEditPoints="1" noAdjustHandles="1" noChangeArrowheads="1" noChangeShapeType="1" noTextEdit="1"/>
              </p:cNvSpPr>
              <p:nvPr/>
            </p:nvSpPr>
            <p:spPr>
              <a:xfrm>
                <a:off x="983029" y="3965502"/>
                <a:ext cx="4214295" cy="632481"/>
              </a:xfrm>
              <a:prstGeom prst="rect">
                <a:avLst/>
              </a:prstGeom>
              <a:blipFill>
                <a:blip r:embed="rId6"/>
                <a:stretch>
                  <a:fillRect l="-901" r="-210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67314CC-0B23-E44E-B1BE-4A9C5094436C}"/>
                  </a:ext>
                </a:extLst>
              </p:cNvPr>
              <p:cNvSpPr txBox="1"/>
              <p:nvPr/>
            </p:nvSpPr>
            <p:spPr>
              <a:xfrm>
                <a:off x="983029" y="4818793"/>
                <a:ext cx="3112712" cy="896207"/>
              </a:xfrm>
              <a:prstGeom prst="rect">
                <a:avLst/>
              </a:prstGeom>
              <a:noFill/>
              <a:ln>
                <a:solidFill>
                  <a:schemeClr val="accent4">
                    <a:lumMod val="50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uc</m:t>
                          </m:r>
                        </m:sub>
                      </m:sSub>
                      <m:r>
                        <a:rPr lang="en-US" sz="2400" b="0" i="1" smtClean="0">
                          <a:solidFill>
                            <a:schemeClr val="tx1"/>
                          </a:solidFill>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m:rPr>
                              <m:sty m:val="p"/>
                            </m:rPr>
                            <a:rPr lang="en-US" sz="2400" b="0" i="0" smtClean="0">
                              <a:solidFill>
                                <a:schemeClr val="tx1"/>
                              </a:solidFill>
                              <a:latin typeface="Cambria Math" panose="02040503050406030204" pitchFamily="18" charset="0"/>
                            </a:rPr>
                            <m:t>micro</m:t>
                          </m:r>
                        </m:sub>
                        <m:sup/>
                        <m:e>
                          <m:sSub>
                            <m:sSubPr>
                              <m:ctrlPr>
                                <a:rPr lang="en-US" sz="2400" b="0" i="1" smtClean="0">
                                  <a:solidFill>
                                    <a:schemeClr val="tx1"/>
                                  </a:solidFill>
                                  <a:latin typeface="Cambria Math" panose="02040503050406030204" pitchFamily="18" charset="0"/>
                                </a:rPr>
                              </m:ctrlPr>
                            </m:sSubPr>
                            <m:e>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P</m:t>
                                  </m:r>
                                </m:e>
                                <m:sub>
                                  <m:r>
                                    <m:rPr>
                                      <m:sty m:val="p"/>
                                    </m:rPr>
                                    <a:rPr lang="en-US" sz="2400" b="0" i="0" smtClean="0">
                                      <a:solidFill>
                                        <a:schemeClr val="tx1"/>
                                      </a:solidFill>
                                      <a:latin typeface="Cambria Math" panose="02040503050406030204" pitchFamily="18" charset="0"/>
                                    </a:rPr>
                                    <m:t>micro</m:t>
                                  </m:r>
                                </m:sub>
                              </m:sSub>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micro</m:t>
                              </m:r>
                            </m:sub>
                          </m:sSub>
                        </m:e>
                      </m:nary>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B67314CC-0B23-E44E-B1BE-4A9C5094436C}"/>
                  </a:ext>
                </a:extLst>
              </p:cNvPr>
              <p:cNvSpPr txBox="1">
                <a:spLocks noRot="1" noChangeAspect="1" noMove="1" noResize="1" noEditPoints="1" noAdjustHandles="1" noChangeArrowheads="1" noChangeShapeType="1" noTextEdit="1"/>
              </p:cNvSpPr>
              <p:nvPr/>
            </p:nvSpPr>
            <p:spPr>
              <a:xfrm>
                <a:off x="983029" y="4818793"/>
                <a:ext cx="3112712" cy="896207"/>
              </a:xfrm>
              <a:prstGeom prst="rect">
                <a:avLst/>
              </a:prstGeom>
              <a:blipFill>
                <a:blip r:embed="rId7"/>
                <a:stretch>
                  <a:fillRect l="-6478" t="-143836" b="-197260"/>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D6BA58B-D225-A04B-B85B-027CA610D1BF}"/>
                  </a:ext>
                </a:extLst>
              </p:cNvPr>
              <p:cNvSpPr txBox="1"/>
              <p:nvPr/>
            </p:nvSpPr>
            <p:spPr>
              <a:xfrm>
                <a:off x="983029" y="5839393"/>
                <a:ext cx="4477701" cy="369332"/>
              </a:xfrm>
              <a:prstGeom prst="rect">
                <a:avLst/>
              </a:prstGeom>
              <a:noFill/>
            </p:spPr>
            <p:txBody>
              <a:bodyPr wrap="none" lIns="0" tIns="0" rIns="0" bIns="0" rtlCol="0">
                <a:spAutoFit/>
              </a:bodyPr>
              <a:lstStyle/>
              <a:p>
                <a:r>
                  <a:rPr lang="en-US" sz="2400" b="0" dirty="0">
                    <a:solidFill>
                      <a:srgbClr val="C00000"/>
                    </a:solidFill>
                  </a:rPr>
                  <a:t>V</a:t>
                </a:r>
                <a:r>
                  <a:rPr lang="en-US" sz="2400" b="0" baseline="-25000" dirty="0">
                    <a:solidFill>
                      <a:srgbClr val="C00000"/>
                    </a:solidFill>
                  </a:rPr>
                  <a:t>0</a:t>
                </a:r>
                <a:r>
                  <a:rPr lang="en-US" sz="2400" b="0" dirty="0">
                    <a:solidFill>
                      <a:srgbClr val="C00000"/>
                    </a:solidFill>
                  </a:rPr>
                  <a:t> is the primitive unit cell volume  </a:t>
                </a:r>
                <a14:m>
                  <m:oMath xmlns:m="http://schemas.openxmlformats.org/officeDocument/2006/math">
                    <m:r>
                      <a:rPr lang="en-US" sz="2400" b="0" i="1" smtClean="0">
                        <a:solidFill>
                          <a:srgbClr val="C00000"/>
                        </a:solidFill>
                        <a:latin typeface="Cambria Math" panose="02040503050406030204" pitchFamily="18" charset="0"/>
                      </a:rPr>
                      <m:t> </m:t>
                    </m:r>
                  </m:oMath>
                </a14:m>
                <a:endParaRPr lang="en-US" sz="2400" dirty="0">
                  <a:solidFill>
                    <a:srgbClr val="C00000"/>
                  </a:solidFill>
                </a:endParaRPr>
              </a:p>
            </p:txBody>
          </p:sp>
        </mc:Choice>
        <mc:Fallback xmlns="">
          <p:sp>
            <p:nvSpPr>
              <p:cNvPr id="31" name="TextBox 30">
                <a:extLst>
                  <a:ext uri="{FF2B5EF4-FFF2-40B4-BE49-F238E27FC236}">
                    <a16:creationId xmlns:a16="http://schemas.microsoft.com/office/drawing/2014/main" id="{AD6BA58B-D225-A04B-B85B-027CA610D1BF}"/>
                  </a:ext>
                </a:extLst>
              </p:cNvPr>
              <p:cNvSpPr txBox="1">
                <a:spLocks noRot="1" noChangeAspect="1" noMove="1" noResize="1" noEditPoints="1" noAdjustHandles="1" noChangeArrowheads="1" noChangeShapeType="1" noTextEdit="1"/>
              </p:cNvSpPr>
              <p:nvPr/>
            </p:nvSpPr>
            <p:spPr>
              <a:xfrm>
                <a:off x="983029" y="5839393"/>
                <a:ext cx="4477701" cy="369332"/>
              </a:xfrm>
              <a:prstGeom prst="rect">
                <a:avLst/>
              </a:prstGeom>
              <a:blipFill>
                <a:blip r:embed="rId8"/>
                <a:stretch>
                  <a:fillRect l="-3955" t="-20000" r="-2260" b="-46667"/>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F0658AC2-E388-8345-A4E4-9BE1A3BC335D}"/>
              </a:ext>
            </a:extLst>
          </p:cNvPr>
          <p:cNvPicPr>
            <a:picLocks noChangeAspect="1"/>
          </p:cNvPicPr>
          <p:nvPr/>
        </p:nvPicPr>
        <p:blipFill>
          <a:blip r:embed="rId9"/>
          <a:stretch>
            <a:fillRect/>
          </a:stretch>
        </p:blipFill>
        <p:spPr>
          <a:xfrm>
            <a:off x="5638798" y="1232628"/>
            <a:ext cx="1485900" cy="1422400"/>
          </a:xfrm>
          <a:prstGeom prst="rect">
            <a:avLst/>
          </a:prstGeom>
        </p:spPr>
      </p:pic>
      <p:pic>
        <p:nvPicPr>
          <p:cNvPr id="34" name="Picture 33">
            <a:extLst>
              <a:ext uri="{FF2B5EF4-FFF2-40B4-BE49-F238E27FC236}">
                <a16:creationId xmlns:a16="http://schemas.microsoft.com/office/drawing/2014/main" id="{D9233DE1-C527-C94B-B455-3190D4EC3FFD}"/>
              </a:ext>
            </a:extLst>
          </p:cNvPr>
          <p:cNvPicPr>
            <a:picLocks noChangeAspect="1"/>
          </p:cNvPicPr>
          <p:nvPr/>
        </p:nvPicPr>
        <p:blipFill>
          <a:blip r:embed="rId9"/>
          <a:stretch>
            <a:fillRect/>
          </a:stretch>
        </p:blipFill>
        <p:spPr>
          <a:xfrm>
            <a:off x="3708399" y="1232628"/>
            <a:ext cx="1498600" cy="1422400"/>
          </a:xfrm>
          <a:prstGeom prst="rect">
            <a:avLst/>
          </a:prstGeom>
        </p:spPr>
      </p:pic>
      <p:pic>
        <p:nvPicPr>
          <p:cNvPr id="5" name="Picture 4">
            <a:extLst>
              <a:ext uri="{FF2B5EF4-FFF2-40B4-BE49-F238E27FC236}">
                <a16:creationId xmlns:a16="http://schemas.microsoft.com/office/drawing/2014/main" id="{1AFF4CE1-7E56-6849-8996-25BD36ECD888}"/>
              </a:ext>
            </a:extLst>
          </p:cNvPr>
          <p:cNvPicPr>
            <a:picLocks noChangeAspect="1"/>
          </p:cNvPicPr>
          <p:nvPr/>
        </p:nvPicPr>
        <p:blipFill rotWithShape="1">
          <a:blip r:embed="rId10">
            <a:extLst>
              <a:ext uri="{28A0092B-C50C-407E-A947-70E740481C1C}">
                <a14:useLocalDpi xmlns:a14="http://schemas.microsoft.com/office/drawing/2010/main" val="0"/>
              </a:ext>
            </a:extLst>
          </a:blip>
          <a:srcRect t="6250"/>
          <a:stretch/>
        </p:blipFill>
        <p:spPr>
          <a:xfrm>
            <a:off x="2080013" y="2760920"/>
            <a:ext cx="5486400" cy="3429000"/>
          </a:xfrm>
          <a:prstGeom prst="rect">
            <a:avLst/>
          </a:prstGeom>
          <a:ln w="38100">
            <a:solidFill>
              <a:schemeClr val="tx1"/>
            </a:solidFill>
          </a:ln>
        </p:spPr>
      </p:pic>
    </p:spTree>
    <p:extLst>
      <p:ext uri="{BB962C8B-B14F-4D97-AF65-F5344CB8AC3E}">
        <p14:creationId xmlns:p14="http://schemas.microsoft.com/office/powerpoint/2010/main" val="250862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9" grpId="0"/>
      <p:bldP spid="30" grpId="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5</a:t>
            </a:fld>
            <a:endParaRPr lang="en-US" sz="1800" dirty="0">
              <a:solidFill>
                <a:schemeClr val="bg1">
                  <a:lumMod val="95000"/>
                </a:schemeClr>
              </a:solidFill>
            </a:endParaRPr>
          </a:p>
        </p:txBody>
      </p:sp>
      <p:sp>
        <p:nvSpPr>
          <p:cNvPr id="5" name="Text Box 4">
            <a:extLst>
              <a:ext uri="{FF2B5EF4-FFF2-40B4-BE49-F238E27FC236}">
                <a16:creationId xmlns:a16="http://schemas.microsoft.com/office/drawing/2014/main" id="{52B3970B-A5D0-AD43-B75B-311EB05F3143}"/>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Fermi’s Golden Rule: Scattering due to a Static Perturbation</a:t>
            </a:r>
          </a:p>
        </p:txBody>
      </p:sp>
      <p:sp>
        <p:nvSpPr>
          <p:cNvPr id="6" name="TextBox 5">
            <a:extLst>
              <a:ext uri="{FF2B5EF4-FFF2-40B4-BE49-F238E27FC236}">
                <a16:creationId xmlns:a16="http://schemas.microsoft.com/office/drawing/2014/main" id="{DF0F22C8-EF79-AD48-AF8E-78546BE5A093}"/>
              </a:ext>
            </a:extLst>
          </p:cNvPr>
          <p:cNvSpPr txBox="1"/>
          <p:nvPr/>
        </p:nvSpPr>
        <p:spPr>
          <a:xfrm>
            <a:off x="2751493" y="6396335"/>
            <a:ext cx="5910897" cy="461665"/>
          </a:xfrm>
          <a:prstGeom prst="rect">
            <a:avLst/>
          </a:prstGeom>
          <a:noFill/>
        </p:spPr>
        <p:txBody>
          <a:bodyPr wrap="square" rtlCol="0">
            <a:spAutoFit/>
          </a:bodyPr>
          <a:lstStyle/>
          <a:p>
            <a:r>
              <a:rPr lang="en-US" sz="1200" dirty="0">
                <a:solidFill>
                  <a:schemeClr val="bg1">
                    <a:lumMod val="85000"/>
                  </a:schemeClr>
                </a:solidFill>
              </a:rPr>
              <a:t>T.-S. Choy, J. </a:t>
            </a:r>
            <a:r>
              <a:rPr lang="en-US" sz="1200" dirty="0" err="1">
                <a:solidFill>
                  <a:schemeClr val="bg1">
                    <a:lumMod val="85000"/>
                  </a:schemeClr>
                </a:solidFill>
              </a:rPr>
              <a:t>Naset</a:t>
            </a:r>
            <a:r>
              <a:rPr lang="en-US" sz="1200" dirty="0">
                <a:solidFill>
                  <a:schemeClr val="bg1">
                    <a:lumMod val="85000"/>
                  </a:schemeClr>
                </a:solidFill>
              </a:rPr>
              <a:t>, J. Chen, S. Hershfield, and C. Stanton. Bulletin of The American Physical Society, 45(1):L36 42, 2000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0AB41D-6E4E-8D4F-AFE1-DA40837B68DD}"/>
                  </a:ext>
                </a:extLst>
              </p:cNvPr>
              <p:cNvSpPr txBox="1"/>
              <p:nvPr/>
            </p:nvSpPr>
            <p:spPr>
              <a:xfrm>
                <a:off x="3561288" y="2443748"/>
                <a:ext cx="3342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𝜏</m:t>
                          </m:r>
                        </m:e>
                        <m:sup>
                          <m:r>
                            <a:rPr lang="en-US" sz="2800" b="0" i="1" smtClean="0">
                              <a:latin typeface="Cambria Math" panose="02040503050406030204" pitchFamily="18" charset="0"/>
                            </a:rPr>
                            <m:t>−1</m:t>
                          </m:r>
                        </m:sup>
                      </m:sSup>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𝒌</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𝐷</m:t>
                          </m:r>
                        </m:sub>
                      </m:sSub>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S</m:t>
                          </m:r>
                        </m:e>
                        <m:sup>
                          <m:r>
                            <a:rPr lang="en-US" sz="2800" b="0" i="0" smtClean="0">
                              <a:latin typeface="Cambria Math" panose="02040503050406030204" pitchFamily="18" charset="0"/>
                            </a:rPr>
                            <m:t>2</m:t>
                          </m:r>
                        </m:sup>
                      </m:sSup>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𝜔</m:t>
                              </m:r>
                            </m:e>
                            <m:sub>
                              <m:r>
                                <a:rPr lang="en-US" sz="2800" b="1" i="1" smtClean="0">
                                  <a:latin typeface="Cambria Math" panose="02040503050406030204" pitchFamily="18" charset="0"/>
                                </a:rPr>
                                <m:t>𝒌</m:t>
                              </m:r>
                            </m:sub>
                          </m:sSub>
                        </m:e>
                      </m:d>
                    </m:oMath>
                  </m:oMathPara>
                </a14:m>
                <a:endParaRPr lang="en-US" sz="2800" dirty="0"/>
              </a:p>
            </p:txBody>
          </p:sp>
        </mc:Choice>
        <mc:Fallback xmlns="">
          <p:sp>
            <p:nvSpPr>
              <p:cNvPr id="15" name="TextBox 14">
                <a:extLst>
                  <a:ext uri="{FF2B5EF4-FFF2-40B4-BE49-F238E27FC236}">
                    <a16:creationId xmlns:a16="http://schemas.microsoft.com/office/drawing/2014/main" id="{A70AB41D-6E4E-8D4F-AFE1-DA40837B68DD}"/>
                  </a:ext>
                </a:extLst>
              </p:cNvPr>
              <p:cNvSpPr txBox="1">
                <a:spLocks noRot="1" noChangeAspect="1" noMove="1" noResize="1" noEditPoints="1" noAdjustHandles="1" noChangeArrowheads="1" noChangeShapeType="1" noTextEdit="1"/>
              </p:cNvSpPr>
              <p:nvPr/>
            </p:nvSpPr>
            <p:spPr>
              <a:xfrm>
                <a:off x="3561288" y="2443748"/>
                <a:ext cx="3342004" cy="430887"/>
              </a:xfrm>
              <a:prstGeom prst="rect">
                <a:avLst/>
              </a:prstGeom>
              <a:blipFill>
                <a:blip r:embed="rId4"/>
                <a:stretch>
                  <a:fillRect l="-755" t="-2941" b="-23529"/>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CD23F89-FAC6-A04B-90AE-DC07B15359D7}"/>
              </a:ext>
            </a:extLst>
          </p:cNvPr>
          <p:cNvCxnSpPr>
            <a:cxnSpLocks/>
          </p:cNvCxnSpPr>
          <p:nvPr/>
        </p:nvCxnSpPr>
        <p:spPr>
          <a:xfrm flipH="1">
            <a:off x="3916567" y="3001635"/>
            <a:ext cx="1409700" cy="8114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9313999-1AD3-914F-96EB-1C06D6F30429}"/>
              </a:ext>
            </a:extLst>
          </p:cNvPr>
          <p:cNvSpPr txBox="1"/>
          <p:nvPr/>
        </p:nvSpPr>
        <p:spPr>
          <a:xfrm>
            <a:off x="411367" y="2480527"/>
            <a:ext cx="3290319" cy="400110"/>
          </a:xfrm>
          <a:prstGeom prst="rect">
            <a:avLst/>
          </a:prstGeom>
          <a:noFill/>
        </p:spPr>
        <p:txBody>
          <a:bodyPr wrap="square" rtlCol="0">
            <a:spAutoFit/>
          </a:bodyPr>
          <a:lstStyle/>
          <a:p>
            <a:r>
              <a:rPr lang="en-US" sz="2000" dirty="0">
                <a:solidFill>
                  <a:schemeClr val="tx2">
                    <a:lumMod val="75000"/>
                  </a:schemeClr>
                </a:solidFill>
              </a:rPr>
              <a:t>Scattering rate from state </a:t>
            </a:r>
            <a:r>
              <a:rPr lang="en-US" sz="2000" b="1" dirty="0">
                <a:solidFill>
                  <a:schemeClr val="tx2">
                    <a:lumMod val="75000"/>
                  </a:schemeClr>
                </a:solidFill>
              </a:rPr>
              <a:t>k</a:t>
            </a:r>
            <a:r>
              <a:rPr lang="en-US" sz="2000" dirty="0">
                <a:solidFill>
                  <a:schemeClr val="tx2">
                    <a:lumMod val="75000"/>
                  </a:schemeClr>
                </a:solidFill>
              </a:rPr>
              <a:t>: </a:t>
            </a:r>
          </a:p>
        </p:txBody>
      </p:sp>
      <p:pic>
        <p:nvPicPr>
          <p:cNvPr id="19" name="Picture 18">
            <a:extLst>
              <a:ext uri="{FF2B5EF4-FFF2-40B4-BE49-F238E27FC236}">
                <a16:creationId xmlns:a16="http://schemas.microsoft.com/office/drawing/2014/main" id="{223F8428-CC2C-784B-801D-8ED4B3CFE97E}"/>
              </a:ext>
            </a:extLst>
          </p:cNvPr>
          <p:cNvPicPr>
            <a:picLocks noChangeAspect="1"/>
          </p:cNvPicPr>
          <p:nvPr/>
        </p:nvPicPr>
        <p:blipFill>
          <a:blip r:embed="rId5"/>
          <a:stretch>
            <a:fillRect/>
          </a:stretch>
        </p:blipFill>
        <p:spPr>
          <a:xfrm>
            <a:off x="487567" y="3795037"/>
            <a:ext cx="1071103" cy="1024688"/>
          </a:xfrm>
          <a:prstGeom prst="rect">
            <a:avLst/>
          </a:prstGeom>
        </p:spPr>
      </p:pic>
      <p:pic>
        <p:nvPicPr>
          <p:cNvPr id="21" name="Picture 20">
            <a:extLst>
              <a:ext uri="{FF2B5EF4-FFF2-40B4-BE49-F238E27FC236}">
                <a16:creationId xmlns:a16="http://schemas.microsoft.com/office/drawing/2014/main" id="{1CBF9302-086D-2F49-B9B1-BCED2CE4E441}"/>
              </a:ext>
            </a:extLst>
          </p:cNvPr>
          <p:cNvPicPr>
            <a:picLocks noChangeAspect="1"/>
          </p:cNvPicPr>
          <p:nvPr/>
        </p:nvPicPr>
        <p:blipFill>
          <a:blip r:embed="rId6"/>
          <a:stretch>
            <a:fillRect/>
          </a:stretch>
        </p:blipFill>
        <p:spPr>
          <a:xfrm>
            <a:off x="1436593" y="3414024"/>
            <a:ext cx="798080" cy="798080"/>
          </a:xfrm>
          <a:prstGeom prst="rect">
            <a:avLst/>
          </a:prstGeom>
        </p:spPr>
      </p:pic>
      <p:pic>
        <p:nvPicPr>
          <p:cNvPr id="16" name="Picture 15" descr="A close up of a sign&#10;&#10;Description automatically generated">
            <a:extLst>
              <a:ext uri="{FF2B5EF4-FFF2-40B4-BE49-F238E27FC236}">
                <a16:creationId xmlns:a16="http://schemas.microsoft.com/office/drawing/2014/main" id="{75A2811E-A8C5-7F43-90CB-6F64E1FD4D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6716" y="3986994"/>
            <a:ext cx="636540" cy="639522"/>
          </a:xfrm>
          <a:prstGeom prst="rect">
            <a:avLst/>
          </a:prstGeom>
          <a:scene3d>
            <a:camera prst="orthographicFront">
              <a:rot lat="0" lon="10800000" rev="0"/>
            </a:camera>
            <a:lightRig rig="threePt" dir="t"/>
          </a:scene3d>
        </p:spPr>
      </p:pic>
      <p:pic>
        <p:nvPicPr>
          <p:cNvPr id="24" name="Picture 23" descr="A close up of a sign&#10;&#10;Description automatically generated">
            <a:extLst>
              <a:ext uri="{FF2B5EF4-FFF2-40B4-BE49-F238E27FC236}">
                <a16:creationId xmlns:a16="http://schemas.microsoft.com/office/drawing/2014/main" id="{D0F5F7B3-5755-0D4C-87E7-0F44F0B659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592" y="4277520"/>
            <a:ext cx="682375" cy="685571"/>
          </a:xfrm>
          <a:prstGeom prst="rect">
            <a:avLst/>
          </a:prstGeom>
          <a:scene3d>
            <a:camera prst="orthographicFront">
              <a:rot lat="0" lon="10800000" rev="0"/>
            </a:camera>
            <a:lightRig rig="threePt" dir="t"/>
          </a:scene3d>
        </p:spPr>
      </p:pic>
      <p:pic>
        <p:nvPicPr>
          <p:cNvPr id="25" name="Picture 24" descr="A close up of a sign&#10;&#10;Description automatically generated">
            <a:extLst>
              <a:ext uri="{FF2B5EF4-FFF2-40B4-BE49-F238E27FC236}">
                <a16:creationId xmlns:a16="http://schemas.microsoft.com/office/drawing/2014/main" id="{37EC01F0-7A6A-9140-B3D3-ADA5062EB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4967" y="4561762"/>
            <a:ext cx="636540" cy="639522"/>
          </a:xfrm>
          <a:prstGeom prst="rect">
            <a:avLst/>
          </a:prstGeom>
          <a:scene3d>
            <a:camera prst="orthographicFront">
              <a:rot lat="0" lon="10800000" rev="0"/>
            </a:camera>
            <a:lightRig rig="threePt" dir="t"/>
          </a:scene3d>
        </p:spPr>
      </p:pic>
      <p:pic>
        <p:nvPicPr>
          <p:cNvPr id="26" name="Picture 25" descr="A close up of a sign&#10;&#10;Description automatically generated">
            <a:extLst>
              <a:ext uri="{FF2B5EF4-FFF2-40B4-BE49-F238E27FC236}">
                <a16:creationId xmlns:a16="http://schemas.microsoft.com/office/drawing/2014/main" id="{55BE4BC7-49FC-BF47-906A-6EAF069EB1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318" y="3158594"/>
            <a:ext cx="1130487" cy="1135783"/>
          </a:xfrm>
          <a:prstGeom prst="rect">
            <a:avLst/>
          </a:prstGeom>
          <a:scene3d>
            <a:camera prst="orthographicFront">
              <a:rot lat="0" lon="10800000" rev="0"/>
            </a:camera>
            <a:lightRig rig="threePt" dir="t"/>
          </a:scene3d>
        </p:spPr>
      </p:pic>
      <p:pic>
        <p:nvPicPr>
          <p:cNvPr id="27" name="Picture 26" descr="A close up of a sign&#10;&#10;Description automatically generated">
            <a:extLst>
              <a:ext uri="{FF2B5EF4-FFF2-40B4-BE49-F238E27FC236}">
                <a16:creationId xmlns:a16="http://schemas.microsoft.com/office/drawing/2014/main" id="{43CABC29-C30E-4945-95A4-6E0754C3BB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1006" y="4393273"/>
            <a:ext cx="1130487" cy="1135783"/>
          </a:xfrm>
          <a:prstGeom prst="rect">
            <a:avLst/>
          </a:prstGeom>
          <a:scene3d>
            <a:camera prst="orthographicFront">
              <a:rot lat="0" lon="10800000" rev="0"/>
            </a:camera>
            <a:lightRig rig="threePt" dir="t"/>
          </a:scene3d>
        </p:spPr>
      </p:pic>
      <p:pic>
        <p:nvPicPr>
          <p:cNvPr id="29" name="Picture 28" descr="A close up of a sign&#10;&#10;Description automatically generated">
            <a:extLst>
              <a:ext uri="{FF2B5EF4-FFF2-40B4-BE49-F238E27FC236}">
                <a16:creationId xmlns:a16="http://schemas.microsoft.com/office/drawing/2014/main" id="{C1746DB3-C763-F941-92CE-C53A09D65B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3636" y="4039847"/>
            <a:ext cx="682375" cy="685571"/>
          </a:xfrm>
          <a:prstGeom prst="rect">
            <a:avLst/>
          </a:prstGeom>
          <a:scene3d>
            <a:camera prst="orthographicFront">
              <a:rot lat="0" lon="10800000" rev="0"/>
            </a:camera>
            <a:lightRig rig="threePt" dir="t"/>
          </a:scene3d>
        </p:spPr>
      </p:pic>
      <p:sp>
        <p:nvSpPr>
          <p:cNvPr id="28" name="Rectangle 27">
            <a:extLst>
              <a:ext uri="{FF2B5EF4-FFF2-40B4-BE49-F238E27FC236}">
                <a16:creationId xmlns:a16="http://schemas.microsoft.com/office/drawing/2014/main" id="{B898BB93-4EB8-3B4C-BA81-F1C56FD80951}"/>
              </a:ext>
            </a:extLst>
          </p:cNvPr>
          <p:cNvSpPr/>
          <p:nvPr/>
        </p:nvSpPr>
        <p:spPr>
          <a:xfrm>
            <a:off x="5820375" y="3726485"/>
            <a:ext cx="382192" cy="313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F4B97FBE-AE9D-F54E-9AB6-9885BB396E4D}"/>
              </a:ext>
            </a:extLst>
          </p:cNvPr>
          <p:cNvPicPr>
            <a:picLocks noChangeAspect="1"/>
          </p:cNvPicPr>
          <p:nvPr/>
        </p:nvPicPr>
        <p:blipFill>
          <a:blip r:embed="rId8"/>
          <a:stretch>
            <a:fillRect/>
          </a:stretch>
        </p:blipFill>
        <p:spPr>
          <a:xfrm>
            <a:off x="6457062" y="3429761"/>
            <a:ext cx="2534538" cy="2285239"/>
          </a:xfrm>
          <a:prstGeom prst="rect">
            <a:avLst/>
          </a:prstGeom>
        </p:spPr>
      </p:pic>
      <p:cxnSp>
        <p:nvCxnSpPr>
          <p:cNvPr id="18" name="Straight Arrow Connector 17">
            <a:extLst>
              <a:ext uri="{FF2B5EF4-FFF2-40B4-BE49-F238E27FC236}">
                <a16:creationId xmlns:a16="http://schemas.microsoft.com/office/drawing/2014/main" id="{769187BE-562A-C64E-A5AB-350C546B9DBA}"/>
              </a:ext>
            </a:extLst>
          </p:cNvPr>
          <p:cNvCxnSpPr>
            <a:cxnSpLocks/>
          </p:cNvCxnSpPr>
          <p:nvPr/>
        </p:nvCxnSpPr>
        <p:spPr>
          <a:xfrm>
            <a:off x="6292820" y="3041503"/>
            <a:ext cx="533400" cy="524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67177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6</a:t>
            </a:fld>
            <a:endParaRPr lang="en-US" sz="1800" dirty="0">
              <a:solidFill>
                <a:schemeClr val="bg1">
                  <a:lumMod val="95000"/>
                </a:schemeClr>
              </a:solidFill>
            </a:endParaRPr>
          </a:p>
        </p:txBody>
      </p:sp>
      <p:sp>
        <p:nvSpPr>
          <p:cNvPr id="5" name="Text Box 4">
            <a:extLst>
              <a:ext uri="{FF2B5EF4-FFF2-40B4-BE49-F238E27FC236}">
                <a16:creationId xmlns:a16="http://schemas.microsoft.com/office/drawing/2014/main" id="{52B3970B-A5D0-AD43-B75B-311EB05F3143}"/>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Fermi’s Golden Rule: Scattering due to a Static Perturbation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0AB41D-6E4E-8D4F-AFE1-DA40837B68DD}"/>
                  </a:ext>
                </a:extLst>
              </p:cNvPr>
              <p:cNvSpPr txBox="1"/>
              <p:nvPr/>
            </p:nvSpPr>
            <p:spPr>
              <a:xfrm>
                <a:off x="3561288" y="2367548"/>
                <a:ext cx="3342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𝜏</m:t>
                          </m:r>
                        </m:e>
                        <m:sup>
                          <m:r>
                            <a:rPr lang="en-US" sz="2800" b="0" i="1" smtClean="0">
                              <a:latin typeface="Cambria Math" panose="02040503050406030204" pitchFamily="18" charset="0"/>
                            </a:rPr>
                            <m:t>−1</m:t>
                          </m:r>
                        </m:sup>
                      </m:sSup>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𝒌</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𝐷</m:t>
                          </m:r>
                        </m:sub>
                      </m:sSub>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S</m:t>
                          </m:r>
                        </m:e>
                        <m:sup>
                          <m:r>
                            <a:rPr lang="en-US" sz="2800" b="0" i="0" smtClean="0">
                              <a:latin typeface="Cambria Math" panose="02040503050406030204" pitchFamily="18" charset="0"/>
                            </a:rPr>
                            <m:t>2</m:t>
                          </m:r>
                        </m:sup>
                      </m:sSup>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𝜔</m:t>
                              </m:r>
                            </m:e>
                            <m:sub>
                              <m:r>
                                <a:rPr lang="en-US" sz="2800" b="1" i="1" smtClean="0">
                                  <a:latin typeface="Cambria Math" panose="02040503050406030204" pitchFamily="18" charset="0"/>
                                </a:rPr>
                                <m:t>𝒌</m:t>
                              </m:r>
                            </m:sub>
                          </m:sSub>
                        </m:e>
                      </m:d>
                    </m:oMath>
                  </m:oMathPara>
                </a14:m>
                <a:endParaRPr lang="en-US" sz="2800" dirty="0"/>
              </a:p>
            </p:txBody>
          </p:sp>
        </mc:Choice>
        <mc:Fallback xmlns="">
          <p:sp>
            <p:nvSpPr>
              <p:cNvPr id="15" name="TextBox 14">
                <a:extLst>
                  <a:ext uri="{FF2B5EF4-FFF2-40B4-BE49-F238E27FC236}">
                    <a16:creationId xmlns:a16="http://schemas.microsoft.com/office/drawing/2014/main" id="{A70AB41D-6E4E-8D4F-AFE1-DA40837B68DD}"/>
                  </a:ext>
                </a:extLst>
              </p:cNvPr>
              <p:cNvSpPr txBox="1">
                <a:spLocks noRot="1" noChangeAspect="1" noMove="1" noResize="1" noEditPoints="1" noAdjustHandles="1" noChangeArrowheads="1" noChangeShapeType="1" noTextEdit="1"/>
              </p:cNvSpPr>
              <p:nvPr/>
            </p:nvSpPr>
            <p:spPr>
              <a:xfrm>
                <a:off x="3561288" y="2367548"/>
                <a:ext cx="3342004" cy="430887"/>
              </a:xfrm>
              <a:prstGeom prst="rect">
                <a:avLst/>
              </a:prstGeom>
              <a:blipFill>
                <a:blip r:embed="rId4"/>
                <a:stretch>
                  <a:fillRect l="-755" b="-2285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CD23F89-FAC6-A04B-90AE-DC07B15359D7}"/>
              </a:ext>
            </a:extLst>
          </p:cNvPr>
          <p:cNvCxnSpPr>
            <a:cxnSpLocks/>
          </p:cNvCxnSpPr>
          <p:nvPr/>
        </p:nvCxnSpPr>
        <p:spPr>
          <a:xfrm flipH="1">
            <a:off x="3916567" y="2894353"/>
            <a:ext cx="1569833" cy="842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9313999-1AD3-914F-96EB-1C06D6F30429}"/>
              </a:ext>
            </a:extLst>
          </p:cNvPr>
          <p:cNvSpPr txBox="1"/>
          <p:nvPr/>
        </p:nvSpPr>
        <p:spPr>
          <a:xfrm>
            <a:off x="411367" y="2404327"/>
            <a:ext cx="3290319" cy="400110"/>
          </a:xfrm>
          <a:prstGeom prst="rect">
            <a:avLst/>
          </a:prstGeom>
          <a:noFill/>
        </p:spPr>
        <p:txBody>
          <a:bodyPr wrap="square" rtlCol="0">
            <a:spAutoFit/>
          </a:bodyPr>
          <a:lstStyle/>
          <a:p>
            <a:r>
              <a:rPr lang="en-US" sz="2000" dirty="0">
                <a:solidFill>
                  <a:schemeClr val="tx2">
                    <a:lumMod val="75000"/>
                  </a:schemeClr>
                </a:solidFill>
              </a:rPr>
              <a:t>Scattering rate from state </a:t>
            </a:r>
            <a:r>
              <a:rPr lang="en-US" sz="2000" b="1" dirty="0">
                <a:solidFill>
                  <a:schemeClr val="tx2">
                    <a:lumMod val="75000"/>
                  </a:schemeClr>
                </a:solidFill>
              </a:rPr>
              <a:t>k</a:t>
            </a:r>
            <a:r>
              <a:rPr lang="en-US" sz="2000" dirty="0">
                <a:solidFill>
                  <a:schemeClr val="tx2">
                    <a:lumMod val="75000"/>
                  </a:schemeClr>
                </a:solidFill>
              </a:rPr>
              <a:t>: </a:t>
            </a:r>
          </a:p>
        </p:txBody>
      </p:sp>
      <p:pic>
        <p:nvPicPr>
          <p:cNvPr id="19" name="Picture 18">
            <a:extLst>
              <a:ext uri="{FF2B5EF4-FFF2-40B4-BE49-F238E27FC236}">
                <a16:creationId xmlns:a16="http://schemas.microsoft.com/office/drawing/2014/main" id="{223F8428-CC2C-784B-801D-8ED4B3CFE97E}"/>
              </a:ext>
            </a:extLst>
          </p:cNvPr>
          <p:cNvPicPr>
            <a:picLocks noChangeAspect="1"/>
          </p:cNvPicPr>
          <p:nvPr/>
        </p:nvPicPr>
        <p:blipFill>
          <a:blip r:embed="rId5"/>
          <a:stretch>
            <a:fillRect/>
          </a:stretch>
        </p:blipFill>
        <p:spPr>
          <a:xfrm>
            <a:off x="487567" y="3718837"/>
            <a:ext cx="1071103" cy="1024688"/>
          </a:xfrm>
          <a:prstGeom prst="rect">
            <a:avLst/>
          </a:prstGeom>
        </p:spPr>
      </p:pic>
      <p:pic>
        <p:nvPicPr>
          <p:cNvPr id="21" name="Picture 20">
            <a:extLst>
              <a:ext uri="{FF2B5EF4-FFF2-40B4-BE49-F238E27FC236}">
                <a16:creationId xmlns:a16="http://schemas.microsoft.com/office/drawing/2014/main" id="{1CBF9302-086D-2F49-B9B1-BCED2CE4E441}"/>
              </a:ext>
            </a:extLst>
          </p:cNvPr>
          <p:cNvPicPr>
            <a:picLocks noChangeAspect="1"/>
          </p:cNvPicPr>
          <p:nvPr/>
        </p:nvPicPr>
        <p:blipFill>
          <a:blip r:embed="rId6"/>
          <a:stretch>
            <a:fillRect/>
          </a:stretch>
        </p:blipFill>
        <p:spPr>
          <a:xfrm>
            <a:off x="1436593" y="3337824"/>
            <a:ext cx="798080" cy="798080"/>
          </a:xfrm>
          <a:prstGeom prst="rect">
            <a:avLst/>
          </a:prstGeom>
        </p:spPr>
      </p:pic>
      <p:pic>
        <p:nvPicPr>
          <p:cNvPr id="16" name="Picture 15" descr="A close up of a sign&#10;&#10;Description automatically generated">
            <a:extLst>
              <a:ext uri="{FF2B5EF4-FFF2-40B4-BE49-F238E27FC236}">
                <a16:creationId xmlns:a16="http://schemas.microsoft.com/office/drawing/2014/main" id="{75A2811E-A8C5-7F43-90CB-6F64E1FD4D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6716" y="3910794"/>
            <a:ext cx="636540" cy="639522"/>
          </a:xfrm>
          <a:prstGeom prst="rect">
            <a:avLst/>
          </a:prstGeom>
          <a:scene3d>
            <a:camera prst="orthographicFront">
              <a:rot lat="0" lon="10800000" rev="0"/>
            </a:camera>
            <a:lightRig rig="threePt" dir="t"/>
          </a:scene3d>
        </p:spPr>
      </p:pic>
      <p:pic>
        <p:nvPicPr>
          <p:cNvPr id="24" name="Picture 23" descr="A close up of a sign&#10;&#10;Description automatically generated">
            <a:extLst>
              <a:ext uri="{FF2B5EF4-FFF2-40B4-BE49-F238E27FC236}">
                <a16:creationId xmlns:a16="http://schemas.microsoft.com/office/drawing/2014/main" id="{D0F5F7B3-5755-0D4C-87E7-0F44F0B659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592" y="4201320"/>
            <a:ext cx="682375" cy="685571"/>
          </a:xfrm>
          <a:prstGeom prst="rect">
            <a:avLst/>
          </a:prstGeom>
          <a:scene3d>
            <a:camera prst="orthographicFront">
              <a:rot lat="0" lon="10800000" rev="0"/>
            </a:camera>
            <a:lightRig rig="threePt" dir="t"/>
          </a:scene3d>
        </p:spPr>
      </p:pic>
      <p:pic>
        <p:nvPicPr>
          <p:cNvPr id="25" name="Picture 24" descr="A close up of a sign&#10;&#10;Description automatically generated">
            <a:extLst>
              <a:ext uri="{FF2B5EF4-FFF2-40B4-BE49-F238E27FC236}">
                <a16:creationId xmlns:a16="http://schemas.microsoft.com/office/drawing/2014/main" id="{37EC01F0-7A6A-9140-B3D3-ADA5062EB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4967" y="4485562"/>
            <a:ext cx="636540" cy="639522"/>
          </a:xfrm>
          <a:prstGeom prst="rect">
            <a:avLst/>
          </a:prstGeom>
          <a:scene3d>
            <a:camera prst="orthographicFront">
              <a:rot lat="0" lon="10800000" rev="0"/>
            </a:camera>
            <a:lightRig rig="threePt" dir="t"/>
          </a:scene3d>
        </p:spPr>
      </p:pic>
      <p:pic>
        <p:nvPicPr>
          <p:cNvPr id="26" name="Picture 25" descr="A close up of a sign&#10;&#10;Description automatically generated">
            <a:extLst>
              <a:ext uri="{FF2B5EF4-FFF2-40B4-BE49-F238E27FC236}">
                <a16:creationId xmlns:a16="http://schemas.microsoft.com/office/drawing/2014/main" id="{55BE4BC7-49FC-BF47-906A-6EAF069EB1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318" y="3082394"/>
            <a:ext cx="1130487" cy="1135783"/>
          </a:xfrm>
          <a:prstGeom prst="rect">
            <a:avLst/>
          </a:prstGeom>
          <a:scene3d>
            <a:camera prst="orthographicFront">
              <a:rot lat="0" lon="10800000" rev="0"/>
            </a:camera>
            <a:lightRig rig="threePt" dir="t"/>
          </a:scene3d>
        </p:spPr>
      </p:pic>
      <p:pic>
        <p:nvPicPr>
          <p:cNvPr id="27" name="Picture 26" descr="A close up of a sign&#10;&#10;Description automatically generated">
            <a:extLst>
              <a:ext uri="{FF2B5EF4-FFF2-40B4-BE49-F238E27FC236}">
                <a16:creationId xmlns:a16="http://schemas.microsoft.com/office/drawing/2014/main" id="{43CABC29-C30E-4945-95A4-6E0754C3BB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1006" y="4317073"/>
            <a:ext cx="1130487" cy="1135783"/>
          </a:xfrm>
          <a:prstGeom prst="rect">
            <a:avLst/>
          </a:prstGeom>
          <a:scene3d>
            <a:camera prst="orthographicFront">
              <a:rot lat="0" lon="10800000" rev="0"/>
            </a:camera>
            <a:lightRig rig="threePt" dir="t"/>
          </a:scene3d>
        </p:spPr>
      </p:pic>
      <p:pic>
        <p:nvPicPr>
          <p:cNvPr id="29" name="Picture 28" descr="A close up of a sign&#10;&#10;Description automatically generated">
            <a:extLst>
              <a:ext uri="{FF2B5EF4-FFF2-40B4-BE49-F238E27FC236}">
                <a16:creationId xmlns:a16="http://schemas.microsoft.com/office/drawing/2014/main" id="{C1746DB3-C763-F941-92CE-C53A09D65B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3636" y="3963647"/>
            <a:ext cx="682375" cy="685571"/>
          </a:xfrm>
          <a:prstGeom prst="rect">
            <a:avLst/>
          </a:prstGeom>
          <a:scene3d>
            <a:camera prst="orthographicFront">
              <a:rot lat="0" lon="10800000" rev="0"/>
            </a:camera>
            <a:lightRig rig="threePt" dir="t"/>
          </a:scene3d>
        </p:spPr>
      </p:pic>
      <p:sp>
        <p:nvSpPr>
          <p:cNvPr id="28" name="Rectangle 27">
            <a:extLst>
              <a:ext uri="{FF2B5EF4-FFF2-40B4-BE49-F238E27FC236}">
                <a16:creationId xmlns:a16="http://schemas.microsoft.com/office/drawing/2014/main" id="{B898BB93-4EB8-3B4C-BA81-F1C56FD80951}"/>
              </a:ext>
            </a:extLst>
          </p:cNvPr>
          <p:cNvSpPr/>
          <p:nvPr/>
        </p:nvSpPr>
        <p:spPr>
          <a:xfrm>
            <a:off x="5820375" y="3650285"/>
            <a:ext cx="382192" cy="313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F4B97FBE-AE9D-F54E-9AB6-9885BB396E4D}"/>
              </a:ext>
            </a:extLst>
          </p:cNvPr>
          <p:cNvPicPr>
            <a:picLocks noChangeAspect="1"/>
          </p:cNvPicPr>
          <p:nvPr/>
        </p:nvPicPr>
        <p:blipFill>
          <a:blip r:embed="rId8"/>
          <a:stretch>
            <a:fillRect/>
          </a:stretch>
        </p:blipFill>
        <p:spPr>
          <a:xfrm>
            <a:off x="6457062" y="3353561"/>
            <a:ext cx="2534538" cy="2285239"/>
          </a:xfrm>
          <a:prstGeom prst="rect">
            <a:avLst/>
          </a:prstGeom>
        </p:spPr>
      </p:pic>
      <p:cxnSp>
        <p:nvCxnSpPr>
          <p:cNvPr id="18" name="Straight Arrow Connector 17">
            <a:extLst>
              <a:ext uri="{FF2B5EF4-FFF2-40B4-BE49-F238E27FC236}">
                <a16:creationId xmlns:a16="http://schemas.microsoft.com/office/drawing/2014/main" id="{769187BE-562A-C64E-A5AB-350C546B9DBA}"/>
              </a:ext>
            </a:extLst>
          </p:cNvPr>
          <p:cNvCxnSpPr>
            <a:cxnSpLocks/>
          </p:cNvCxnSpPr>
          <p:nvPr/>
        </p:nvCxnSpPr>
        <p:spPr>
          <a:xfrm>
            <a:off x="6292820" y="2965303"/>
            <a:ext cx="641380" cy="684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Bent-Up Arrow 2">
            <a:extLst>
              <a:ext uri="{FF2B5EF4-FFF2-40B4-BE49-F238E27FC236}">
                <a16:creationId xmlns:a16="http://schemas.microsoft.com/office/drawing/2014/main" id="{19E512B3-F778-8D46-8C55-D0ED74FA5BCE}"/>
              </a:ext>
            </a:extLst>
          </p:cNvPr>
          <p:cNvSpPr/>
          <p:nvPr/>
        </p:nvSpPr>
        <p:spPr>
          <a:xfrm rot="16200000">
            <a:off x="4800600" y="1524000"/>
            <a:ext cx="762000" cy="914400"/>
          </a:xfrm>
          <a:prstGeom prst="bentUpArrow">
            <a:avLst>
              <a:gd name="adj1" fmla="val 7353"/>
              <a:gd name="adj2" fmla="val 11765"/>
              <a:gd name="adj3" fmla="val 26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7B3469-CA0C-8240-A485-33E84EAB9D90}"/>
                  </a:ext>
                </a:extLst>
              </p:cNvPr>
              <p:cNvSpPr txBox="1"/>
              <p:nvPr/>
            </p:nvSpPr>
            <p:spPr>
              <a:xfrm>
                <a:off x="1206976" y="1295400"/>
                <a:ext cx="3507627"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S</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den>
                      </m:f>
                      <m:r>
                        <a:rPr lang="en-US" sz="2400" b="0" i="1" smtClean="0">
                          <a:latin typeface="Cambria Math" panose="02040503050406030204" pitchFamily="18" charset="0"/>
                        </a:rPr>
                        <m:t>∫</m:t>
                      </m:r>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𝒓</m:t>
                          </m:r>
                        </m:e>
                        <m:sup>
                          <m:r>
                            <a:rPr lang="en-US" sz="2400" b="0" i="1" smtClean="0">
                              <a:latin typeface="Cambria Math" panose="02040503050406030204" pitchFamily="18" charset="0"/>
                            </a:rPr>
                            <m:t>3</m:t>
                          </m:r>
                        </m:sup>
                      </m:sSup>
                      <m:r>
                        <a:rPr lang="en-US" sz="2400" b="0" i="1" smtClean="0">
                          <a:solidFill>
                            <a:srgbClr val="C00000"/>
                          </a:solidFill>
                          <a:latin typeface="Cambria Math" panose="02040503050406030204" pitchFamily="18" charset="0"/>
                        </a:rPr>
                        <m:t>𝑉</m:t>
                      </m:r>
                      <m:d>
                        <m:dPr>
                          <m:ctrlPr>
                            <a:rPr lang="en-US" sz="2400" b="0" i="1" smtClean="0">
                              <a:solidFill>
                                <a:srgbClr val="C00000"/>
                              </a:solidFill>
                              <a:latin typeface="Cambria Math" panose="02040503050406030204" pitchFamily="18" charset="0"/>
                            </a:rPr>
                          </m:ctrlPr>
                        </m:dPr>
                        <m:e>
                          <m:r>
                            <a:rPr lang="en-US" sz="2400" b="1" i="0" smtClean="0">
                              <a:solidFill>
                                <a:srgbClr val="C00000"/>
                              </a:solidFill>
                              <a:latin typeface="Cambria Math" panose="02040503050406030204" pitchFamily="18" charset="0"/>
                            </a:rPr>
                            <m:t>𝐫</m:t>
                          </m:r>
                        </m:e>
                      </m:d>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m:rPr>
                              <m:sty m:val="p"/>
                            </m:rPr>
                            <a:rPr lang="en-US" sz="2400" b="0" i="0" smtClean="0">
                              <a:latin typeface="Cambria Math" panose="02040503050406030204" pitchFamily="18" charset="0"/>
                            </a:rPr>
                            <m:t>i</m:t>
                          </m:r>
                          <m:d>
                            <m:dPr>
                              <m:ctrlPr>
                                <a:rPr lang="en-US" sz="2400" b="0" i="1" smtClean="0">
                                  <a:latin typeface="Cambria Math" panose="02040503050406030204" pitchFamily="18" charset="0"/>
                                </a:rPr>
                              </m:ctrlPr>
                            </m:dPr>
                            <m:e>
                              <m:r>
                                <a:rPr lang="en-US" sz="2400" b="1" i="0" smtClean="0">
                                  <a:latin typeface="Cambria Math" panose="02040503050406030204" pitchFamily="18" charset="0"/>
                                </a:rPr>
                                <m:t>𝐤</m:t>
                              </m:r>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0" smtClean="0">
                                      <a:latin typeface="Cambria Math" panose="02040503050406030204" pitchFamily="18" charset="0"/>
                                    </a:rPr>
                                    <m:t>𝐤</m:t>
                                  </m:r>
                                </m:e>
                                <m:sup>
                                  <m:r>
                                    <a:rPr lang="en-US" sz="2400" b="0" i="0" smtClean="0">
                                      <a:latin typeface="Cambria Math" panose="02040503050406030204" pitchFamily="18" charset="0"/>
                                    </a:rPr>
                                    <m:t>′</m:t>
                                  </m:r>
                                </m:sup>
                              </m:sSup>
                            </m:e>
                          </m:d>
                          <m:r>
                            <a:rPr lang="en-US" sz="2400" b="0" i="1"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rPr>
                            <m:t>𝐫</m:t>
                          </m:r>
                        </m:sup>
                      </m:sSup>
                    </m:oMath>
                  </m:oMathPara>
                </a14:m>
                <a:endParaRPr lang="en-US" sz="2400" dirty="0"/>
              </a:p>
            </p:txBody>
          </p:sp>
        </mc:Choice>
        <mc:Fallback xmlns="">
          <p:sp>
            <p:nvSpPr>
              <p:cNvPr id="4" name="TextBox 3">
                <a:extLst>
                  <a:ext uri="{FF2B5EF4-FFF2-40B4-BE49-F238E27FC236}">
                    <a16:creationId xmlns:a16="http://schemas.microsoft.com/office/drawing/2014/main" id="{867B3469-CA0C-8240-A485-33E84EAB9D90}"/>
                  </a:ext>
                </a:extLst>
              </p:cNvPr>
              <p:cNvSpPr txBox="1">
                <a:spLocks noRot="1" noChangeAspect="1" noMove="1" noResize="1" noEditPoints="1" noAdjustHandles="1" noChangeArrowheads="1" noChangeShapeType="1" noTextEdit="1"/>
              </p:cNvSpPr>
              <p:nvPr/>
            </p:nvSpPr>
            <p:spPr>
              <a:xfrm>
                <a:off x="1206976" y="1295400"/>
                <a:ext cx="3507627" cy="756617"/>
              </a:xfrm>
              <a:prstGeom prst="rect">
                <a:avLst/>
              </a:prstGeom>
              <a:blipFill>
                <a:blip r:embed="rId9"/>
                <a:stretch>
                  <a:fillRect l="-1444" b="-655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FBF19E7-46F3-C446-BA91-B85F476E50C8}"/>
              </a:ext>
            </a:extLst>
          </p:cNvPr>
          <p:cNvSpPr/>
          <p:nvPr/>
        </p:nvSpPr>
        <p:spPr>
          <a:xfrm>
            <a:off x="3267675" y="6380486"/>
            <a:ext cx="5105400" cy="430887"/>
          </a:xfrm>
          <a:prstGeom prst="rect">
            <a:avLst/>
          </a:prstGeom>
        </p:spPr>
        <p:txBody>
          <a:bodyPr wrap="square">
            <a:spAutoFit/>
          </a:bodyPr>
          <a:lstStyle/>
          <a:p>
            <a:r>
              <a:rPr lang="en-US" sz="1100" dirty="0">
                <a:solidFill>
                  <a:schemeClr val="bg1">
                    <a:lumMod val="85000"/>
                  </a:schemeClr>
                </a:solidFill>
              </a:rPr>
              <a:t>T.-S. Choy, J. </a:t>
            </a:r>
            <a:r>
              <a:rPr lang="en-US" sz="1100" dirty="0" err="1">
                <a:solidFill>
                  <a:schemeClr val="bg1">
                    <a:lumMod val="85000"/>
                  </a:schemeClr>
                </a:solidFill>
              </a:rPr>
              <a:t>Naset</a:t>
            </a:r>
            <a:r>
              <a:rPr lang="en-US" sz="1100" dirty="0">
                <a:solidFill>
                  <a:schemeClr val="bg1">
                    <a:lumMod val="85000"/>
                  </a:schemeClr>
                </a:solidFill>
              </a:rPr>
              <a:t>, J. Chen, S. Hershfield, and C. Stanton. Bulletin of The American Physical Society, 45(1):L36 42, 2000</a:t>
            </a:r>
          </a:p>
        </p:txBody>
      </p:sp>
    </p:spTree>
    <p:extLst>
      <p:ext uri="{BB962C8B-B14F-4D97-AF65-F5344CB8AC3E}">
        <p14:creationId xmlns:p14="http://schemas.microsoft.com/office/powerpoint/2010/main" val="5912767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381000" y="39624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Phonon-Point Defect Scattering</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7</a:t>
            </a:fld>
            <a:endParaRPr lang="en-US" sz="1800" dirty="0">
              <a:solidFill>
                <a:schemeClr val="bg1">
                  <a:lumMod val="95000"/>
                </a:schemeClr>
              </a:solidFill>
            </a:endParaRPr>
          </a:p>
        </p:txBody>
      </p:sp>
      <p:pic>
        <p:nvPicPr>
          <p:cNvPr id="7" name="Picture 6">
            <a:extLst>
              <a:ext uri="{FF2B5EF4-FFF2-40B4-BE49-F238E27FC236}">
                <a16:creationId xmlns:a16="http://schemas.microsoft.com/office/drawing/2014/main" id="{24DC640B-44C6-2D4E-8749-64AE60458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5154751" cy="2209800"/>
          </a:xfrm>
          <a:prstGeom prst="rect">
            <a:avLst/>
          </a:prstGeom>
        </p:spPr>
      </p:pic>
      <p:pic>
        <p:nvPicPr>
          <p:cNvPr id="4" name="Picture 3" descr="A close up of a map&#10;&#10;Description automatically generated">
            <a:extLst>
              <a:ext uri="{FF2B5EF4-FFF2-40B4-BE49-F238E27FC236}">
                <a16:creationId xmlns:a16="http://schemas.microsoft.com/office/drawing/2014/main" id="{BC7813BF-BCCD-6A4B-A222-09820DCD7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939800"/>
            <a:ext cx="3657384" cy="2768600"/>
          </a:xfrm>
          <a:prstGeom prst="rect">
            <a:avLst/>
          </a:prstGeom>
        </p:spPr>
      </p:pic>
      <p:sp>
        <p:nvSpPr>
          <p:cNvPr id="6" name="TextBox 5">
            <a:extLst>
              <a:ext uri="{FF2B5EF4-FFF2-40B4-BE49-F238E27FC236}">
                <a16:creationId xmlns:a16="http://schemas.microsoft.com/office/drawing/2014/main" id="{859E6F4F-0399-3046-B0EB-1D2F352BB0D3}"/>
              </a:ext>
            </a:extLst>
          </p:cNvPr>
          <p:cNvSpPr txBox="1"/>
          <p:nvPr/>
        </p:nvSpPr>
        <p:spPr>
          <a:xfrm>
            <a:off x="2362200" y="6324600"/>
            <a:ext cx="6477000" cy="738664"/>
          </a:xfrm>
          <a:prstGeom prst="rect">
            <a:avLst/>
          </a:prstGeom>
          <a:noFill/>
        </p:spPr>
        <p:txBody>
          <a:bodyPr wrap="square" rtlCol="0">
            <a:spAutoFit/>
          </a:bodyPr>
          <a:lstStyle/>
          <a:p>
            <a:r>
              <a:rPr lang="en-US" sz="1400" dirty="0">
                <a:solidFill>
                  <a:schemeClr val="bg1">
                    <a:lumMod val="95000"/>
                  </a:schemeClr>
                </a:solidFill>
              </a:rPr>
              <a:t>Gurunathan, R., </a:t>
            </a:r>
            <a:r>
              <a:rPr lang="en-US" sz="1400" dirty="0" err="1">
                <a:solidFill>
                  <a:schemeClr val="bg1">
                    <a:lumMod val="95000"/>
                  </a:schemeClr>
                </a:solidFill>
              </a:rPr>
              <a:t>Hanus</a:t>
            </a:r>
            <a:r>
              <a:rPr lang="en-US" sz="1400" dirty="0">
                <a:solidFill>
                  <a:schemeClr val="bg1">
                    <a:lumMod val="95000"/>
                  </a:schemeClr>
                </a:solidFill>
              </a:rPr>
              <a:t>, R., Dylla, M., </a:t>
            </a:r>
            <a:r>
              <a:rPr lang="en-US" sz="1400" dirty="0" err="1">
                <a:solidFill>
                  <a:schemeClr val="bg1">
                    <a:lumMod val="95000"/>
                  </a:schemeClr>
                </a:solidFill>
              </a:rPr>
              <a:t>Katre</a:t>
            </a:r>
            <a:r>
              <a:rPr lang="en-US" sz="1400" dirty="0">
                <a:solidFill>
                  <a:schemeClr val="bg1">
                    <a:lumMod val="95000"/>
                  </a:schemeClr>
                </a:solidFill>
              </a:rPr>
              <a:t>, A., Snyder, G.J. arXiv:1910.03654, 2019.</a:t>
            </a:r>
          </a:p>
          <a:p>
            <a:r>
              <a:rPr lang="en-US" sz="1400" dirty="0">
                <a:solidFill>
                  <a:schemeClr val="bg1">
                    <a:lumMod val="95000"/>
                  </a:schemeClr>
                </a:solidFill>
              </a:rPr>
              <a:t>Gurunathan, R., </a:t>
            </a:r>
            <a:r>
              <a:rPr lang="en-US" sz="1400" dirty="0" err="1">
                <a:solidFill>
                  <a:schemeClr val="bg1">
                    <a:lumMod val="95000"/>
                  </a:schemeClr>
                </a:solidFill>
              </a:rPr>
              <a:t>Hanus</a:t>
            </a:r>
            <a:r>
              <a:rPr lang="en-US" sz="1400" dirty="0">
                <a:solidFill>
                  <a:schemeClr val="bg1">
                    <a:lumMod val="95000"/>
                  </a:schemeClr>
                </a:solidFill>
              </a:rPr>
              <a:t>, R., Snyder, G.J. (submitted) 2020.  </a:t>
            </a:r>
          </a:p>
          <a:p>
            <a:r>
              <a:rPr lang="en-US" sz="1400" dirty="0">
                <a:solidFill>
                  <a:schemeClr val="bg1">
                    <a:lumMod val="95000"/>
                  </a:schemeClr>
                </a:solidFill>
              </a:rPr>
              <a:t>  </a:t>
            </a:r>
          </a:p>
        </p:txBody>
      </p:sp>
    </p:spTree>
    <p:extLst>
      <p:ext uri="{BB962C8B-B14F-4D97-AF65-F5344CB8AC3E}">
        <p14:creationId xmlns:p14="http://schemas.microsoft.com/office/powerpoint/2010/main" val="214504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381000" y="39624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Phonon-Point Defect Scattering</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8</a:t>
            </a:fld>
            <a:endParaRPr lang="en-US" sz="1800" dirty="0">
              <a:solidFill>
                <a:schemeClr val="bg1">
                  <a:lumMod val="95000"/>
                </a:schemeClr>
              </a:solidFill>
            </a:endParaRPr>
          </a:p>
        </p:txBody>
      </p:sp>
      <p:pic>
        <p:nvPicPr>
          <p:cNvPr id="7" name="Picture 6">
            <a:extLst>
              <a:ext uri="{FF2B5EF4-FFF2-40B4-BE49-F238E27FC236}">
                <a16:creationId xmlns:a16="http://schemas.microsoft.com/office/drawing/2014/main" id="{24DC640B-44C6-2D4E-8749-64AE60458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5154751" cy="2209800"/>
          </a:xfrm>
          <a:prstGeom prst="rect">
            <a:avLst/>
          </a:prstGeom>
        </p:spPr>
      </p:pic>
      <p:pic>
        <p:nvPicPr>
          <p:cNvPr id="4" name="Picture 3" descr="A close up of a map&#10;&#10;Description automatically generated">
            <a:extLst>
              <a:ext uri="{FF2B5EF4-FFF2-40B4-BE49-F238E27FC236}">
                <a16:creationId xmlns:a16="http://schemas.microsoft.com/office/drawing/2014/main" id="{BC7813BF-BCCD-6A4B-A222-09820DCD7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939800"/>
            <a:ext cx="3657384" cy="2768600"/>
          </a:xfrm>
          <a:prstGeom prst="rect">
            <a:avLst/>
          </a:prstGeom>
        </p:spPr>
      </p:pic>
      <p:sp>
        <p:nvSpPr>
          <p:cNvPr id="3" name="Oval 2">
            <a:extLst>
              <a:ext uri="{FF2B5EF4-FFF2-40B4-BE49-F238E27FC236}">
                <a16:creationId xmlns:a16="http://schemas.microsoft.com/office/drawing/2014/main" id="{35699A38-3B7B-334F-9070-4E6E1894381A}"/>
              </a:ext>
            </a:extLst>
          </p:cNvPr>
          <p:cNvSpPr/>
          <p:nvPr/>
        </p:nvSpPr>
        <p:spPr>
          <a:xfrm>
            <a:off x="2438400" y="1181100"/>
            <a:ext cx="2756625" cy="18669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2DA034-6DF1-514F-B7E6-348C928BBAA8}"/>
                  </a:ext>
                </a:extLst>
              </p:cNvPr>
              <p:cNvSpPr txBox="1"/>
              <p:nvPr/>
            </p:nvSpPr>
            <p:spPr>
              <a:xfrm>
                <a:off x="3499317" y="767834"/>
                <a:ext cx="6347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𝝐</m:t>
                      </m:r>
                      <m:r>
                        <a:rPr lang="en-US" sz="2400" b="1" i="0" smtClean="0">
                          <a:latin typeface="Cambria Math" panose="02040503050406030204" pitchFamily="18" charset="0"/>
                        </a:rPr>
                        <m:t>𝚫</m:t>
                      </m:r>
                      <m:r>
                        <a:rPr lang="en-US" sz="2400" b="1" i="1" smtClean="0">
                          <a:latin typeface="Cambria Math" panose="02040503050406030204" pitchFamily="18" charset="0"/>
                        </a:rPr>
                        <m:t>𝑹</m:t>
                      </m:r>
                    </m:oMath>
                  </m:oMathPara>
                </a14:m>
                <a:endParaRPr lang="en-US" sz="2400" b="1" dirty="0"/>
              </a:p>
            </p:txBody>
          </p:sp>
        </mc:Choice>
        <mc:Fallback xmlns="">
          <p:sp>
            <p:nvSpPr>
              <p:cNvPr id="5" name="TextBox 4">
                <a:extLst>
                  <a:ext uri="{FF2B5EF4-FFF2-40B4-BE49-F238E27FC236}">
                    <a16:creationId xmlns:a16="http://schemas.microsoft.com/office/drawing/2014/main" id="{8E2DA034-6DF1-514F-B7E6-348C928BBAA8}"/>
                  </a:ext>
                </a:extLst>
              </p:cNvPr>
              <p:cNvSpPr txBox="1">
                <a:spLocks noRot="1" noChangeAspect="1" noMove="1" noResize="1" noEditPoints="1" noAdjustHandles="1" noChangeArrowheads="1" noChangeShapeType="1" noTextEdit="1"/>
              </p:cNvSpPr>
              <p:nvPr/>
            </p:nvSpPr>
            <p:spPr>
              <a:xfrm>
                <a:off x="3499317" y="767834"/>
                <a:ext cx="634789" cy="369332"/>
              </a:xfrm>
              <a:prstGeom prst="rect">
                <a:avLst/>
              </a:prstGeom>
              <a:blipFill>
                <a:blip r:embed="rId5"/>
                <a:stretch>
                  <a:fillRect l="-8000" r="-8000" b="-3333"/>
                </a:stretch>
              </a:blipFill>
            </p:spPr>
            <p:txBody>
              <a:bodyPr/>
              <a:lstStyle/>
              <a:p>
                <a:r>
                  <a:rPr lang="en-US">
                    <a:noFill/>
                  </a:rPr>
                  <a:t> </a:t>
                </a:r>
              </a:p>
            </p:txBody>
          </p:sp>
        </mc:Fallback>
      </mc:AlternateContent>
    </p:spTree>
    <p:extLst>
      <p:ext uri="{BB962C8B-B14F-4D97-AF65-F5344CB8AC3E}">
        <p14:creationId xmlns:p14="http://schemas.microsoft.com/office/powerpoint/2010/main" val="334856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err="1">
                <a:solidFill>
                  <a:srgbClr val="000000"/>
                </a:solidFill>
              </a:rPr>
              <a:t>Klemens</a:t>
            </a:r>
            <a:r>
              <a:rPr lang="en-US" altLang="en-US" sz="3200" dirty="0">
                <a:solidFill>
                  <a:srgbClr val="000000"/>
                </a:solidFill>
              </a:rPr>
              <a:t> Closed-form Alloy Scattering Model</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9</a:t>
            </a:fld>
            <a:endParaRPr lang="en-US" sz="1800" dirty="0">
              <a:solidFill>
                <a:schemeClr val="bg1">
                  <a:lumMod val="9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FAE21ED-5BB0-9F49-B1F2-F163FD9E1D48}"/>
                  </a:ext>
                </a:extLst>
              </p:cNvPr>
              <p:cNvSpPr txBox="1"/>
              <p:nvPr/>
            </p:nvSpPr>
            <p:spPr>
              <a:xfrm>
                <a:off x="2819400" y="932762"/>
                <a:ext cx="2605136" cy="458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𝜏</m:t>
                          </m:r>
                        </m:e>
                        <m:sub>
                          <m:r>
                            <m:rPr>
                              <m:sty m:val="p"/>
                            </m:rPr>
                            <a:rPr lang="en-US" sz="2800" b="0" i="0" smtClean="0">
                              <a:latin typeface="Cambria Math" panose="02040503050406030204" pitchFamily="18" charset="0"/>
                            </a:rPr>
                            <m:t>d</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𝜏</m:t>
                          </m:r>
                        </m:e>
                        <m:sub>
                          <m:r>
                            <m:rPr>
                              <m:sty m:val="p"/>
                            </m:rPr>
                            <a:rPr lang="en-US" sz="2800" b="0" i="0" smtClean="0">
                              <a:latin typeface="Cambria Math" panose="02040503050406030204" pitchFamily="18" charset="0"/>
                            </a:rPr>
                            <m:t>U</m:t>
                          </m:r>
                        </m:sub>
                        <m:sup>
                          <m:r>
                            <a:rPr lang="en-US" sz="2800" b="0" i="1" smtClean="0">
                              <a:latin typeface="Cambria Math" panose="02040503050406030204" pitchFamily="18" charset="0"/>
                            </a:rPr>
                            <m:t>−1</m:t>
                          </m:r>
                        </m:sup>
                      </m:sSubSup>
                    </m:oMath>
                  </m:oMathPara>
                </a14:m>
                <a:endParaRPr lang="en-US" sz="2800" dirty="0"/>
              </a:p>
            </p:txBody>
          </p:sp>
        </mc:Choice>
        <mc:Fallback xmlns="">
          <p:sp>
            <p:nvSpPr>
              <p:cNvPr id="6" name="TextBox 5">
                <a:extLst>
                  <a:ext uri="{FF2B5EF4-FFF2-40B4-BE49-F238E27FC236}">
                    <a16:creationId xmlns:a16="http://schemas.microsoft.com/office/drawing/2014/main" id="{3FAE21ED-5BB0-9F49-B1F2-F163FD9E1D48}"/>
                  </a:ext>
                </a:extLst>
              </p:cNvPr>
              <p:cNvSpPr txBox="1">
                <a:spLocks noRot="1" noChangeAspect="1" noMove="1" noResize="1" noEditPoints="1" noAdjustHandles="1" noChangeArrowheads="1" noChangeShapeType="1" noTextEdit="1"/>
              </p:cNvSpPr>
              <p:nvPr/>
            </p:nvSpPr>
            <p:spPr>
              <a:xfrm>
                <a:off x="2819400" y="932762"/>
                <a:ext cx="2605136" cy="458523"/>
              </a:xfrm>
              <a:prstGeom prst="rect">
                <a:avLst/>
              </a:prstGeom>
              <a:blipFill>
                <a:blip r:embed="rId4"/>
                <a:stretch>
                  <a:fillRect l="-971" r="-485" b="-15789"/>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C2B4F3F-5602-1846-A6D5-3691B6018744}"/>
              </a:ext>
            </a:extLst>
          </p:cNvPr>
          <p:cNvCxnSpPr>
            <a:cxnSpLocks/>
          </p:cNvCxnSpPr>
          <p:nvPr/>
        </p:nvCxnSpPr>
        <p:spPr>
          <a:xfrm flipH="1">
            <a:off x="3124200" y="1447800"/>
            <a:ext cx="800100" cy="2272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93D8E11-F359-8940-A714-1E133F0C9177}"/>
              </a:ext>
            </a:extLst>
          </p:cNvPr>
          <p:cNvCxnSpPr>
            <a:cxnSpLocks/>
          </p:cNvCxnSpPr>
          <p:nvPr/>
        </p:nvCxnSpPr>
        <p:spPr>
          <a:xfrm>
            <a:off x="5195539" y="1396042"/>
            <a:ext cx="728739" cy="25316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C55DF5B-3CC7-CD4E-ACB4-3BC3B1D44AD4}"/>
                  </a:ext>
                </a:extLst>
              </p:cNvPr>
              <p:cNvSpPr txBox="1"/>
              <p:nvPr/>
            </p:nvSpPr>
            <p:spPr>
              <a:xfrm>
                <a:off x="574755" y="1698721"/>
                <a:ext cx="3286476" cy="8166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6600FF"/>
                              </a:solidFill>
                              <a:latin typeface="Cambria Math" panose="02040503050406030204" pitchFamily="18" charset="0"/>
                            </a:rPr>
                          </m:ctrlPr>
                        </m:sSubPr>
                        <m:e>
                          <m:r>
                            <m:rPr>
                              <m:sty m:val="p"/>
                            </m:rPr>
                            <a:rPr lang="en-US" sz="2400" b="0" i="0" smtClean="0">
                              <a:solidFill>
                                <a:srgbClr val="6600FF"/>
                              </a:solidFill>
                              <a:latin typeface="Cambria Math" panose="02040503050406030204" pitchFamily="18" charset="0"/>
                            </a:rPr>
                            <m:t>Γ</m:t>
                          </m:r>
                        </m:e>
                        <m:sub>
                          <m:r>
                            <m:rPr>
                              <m:sty m:val="p"/>
                            </m:rPr>
                            <a:rPr lang="en-US" sz="2400" b="0" i="0" smtClean="0">
                              <a:solidFill>
                                <a:srgbClr val="6600FF"/>
                              </a:solidFill>
                              <a:latin typeface="Cambria Math" panose="02040503050406030204" pitchFamily="18" charset="0"/>
                            </a:rPr>
                            <m:t>i</m:t>
                          </m:r>
                        </m:sub>
                      </m:sSub>
                      <m:r>
                        <a:rPr lang="en-US" sz="2400" b="0" i="1" smtClean="0">
                          <a:solidFill>
                            <a:srgbClr val="6600FF"/>
                          </a:solidFill>
                          <a:latin typeface="Cambria Math" panose="02040503050406030204" pitchFamily="18" charset="0"/>
                        </a:rPr>
                        <m:t>=</m:t>
                      </m:r>
                      <m:sSub>
                        <m:sSubPr>
                          <m:ctrlPr>
                            <a:rPr lang="en-US" sz="2400" b="0" i="1" smtClean="0">
                              <a:solidFill>
                                <a:srgbClr val="6600FF"/>
                              </a:solidFill>
                              <a:latin typeface="Cambria Math" panose="02040503050406030204" pitchFamily="18" charset="0"/>
                            </a:rPr>
                          </m:ctrlPr>
                        </m:sSubPr>
                        <m:e>
                          <m:r>
                            <a:rPr lang="en-US" sz="2400" b="0" i="1" smtClean="0">
                              <a:solidFill>
                                <a:srgbClr val="6600FF"/>
                              </a:solidFill>
                              <a:latin typeface="Cambria Math" panose="02040503050406030204" pitchFamily="18" charset="0"/>
                            </a:rPr>
                            <m:t>𝑓</m:t>
                          </m:r>
                        </m:e>
                        <m:sub>
                          <m:r>
                            <a:rPr lang="en-US" sz="2400" b="0" i="1" smtClean="0">
                              <a:solidFill>
                                <a:srgbClr val="6600FF"/>
                              </a:solidFill>
                              <a:latin typeface="Cambria Math" panose="02040503050406030204" pitchFamily="18" charset="0"/>
                            </a:rPr>
                            <m:t>𝑖</m:t>
                          </m:r>
                        </m:sub>
                      </m:sSub>
                      <m:sSup>
                        <m:sSupPr>
                          <m:ctrlPr>
                            <a:rPr lang="en-US" sz="2400" b="0" i="1" smtClean="0">
                              <a:solidFill>
                                <a:srgbClr val="6600FF"/>
                              </a:solidFill>
                              <a:latin typeface="Cambria Math" panose="02040503050406030204" pitchFamily="18" charset="0"/>
                            </a:rPr>
                          </m:ctrlPr>
                        </m:sSupPr>
                        <m:e>
                          <m:r>
                            <a:rPr lang="en-US" sz="2400" b="0" i="1" smtClean="0">
                              <a:solidFill>
                                <a:srgbClr val="6600FF"/>
                              </a:solidFill>
                              <a:latin typeface="Cambria Math" panose="02040503050406030204" pitchFamily="18" charset="0"/>
                            </a:rPr>
                            <m:t>[</m:t>
                          </m:r>
                          <m:d>
                            <m:dPr>
                              <m:ctrlPr>
                                <a:rPr lang="en-US" sz="2400" b="0" i="1" smtClean="0">
                                  <a:solidFill>
                                    <a:srgbClr val="6600FF"/>
                                  </a:solidFill>
                                  <a:latin typeface="Cambria Math" panose="02040503050406030204" pitchFamily="18" charset="0"/>
                                </a:rPr>
                              </m:ctrlPr>
                            </m:dPr>
                            <m:e>
                              <m:f>
                                <m:fPr>
                                  <m:ctrlPr>
                                    <a:rPr lang="en-US" sz="2400" b="0" i="1" smtClean="0">
                                      <a:solidFill>
                                        <a:srgbClr val="6600FF"/>
                                      </a:solidFill>
                                      <a:latin typeface="Cambria Math" panose="02040503050406030204" pitchFamily="18" charset="0"/>
                                    </a:rPr>
                                  </m:ctrlPr>
                                </m:fPr>
                                <m:num>
                                  <m:r>
                                    <m:rPr>
                                      <m:sty m:val="p"/>
                                    </m:rPr>
                                    <a:rPr lang="en-US" sz="2400" b="0" i="0" smtClean="0">
                                      <a:solidFill>
                                        <a:srgbClr val="6600FF"/>
                                      </a:solidFill>
                                      <a:latin typeface="Cambria Math" panose="02040503050406030204" pitchFamily="18" charset="0"/>
                                    </a:rPr>
                                    <m:t>Δ</m:t>
                                  </m:r>
                                  <m:r>
                                    <a:rPr lang="en-US" sz="2400" b="0" i="1" smtClean="0">
                                      <a:solidFill>
                                        <a:srgbClr val="6600FF"/>
                                      </a:solidFill>
                                      <a:latin typeface="Cambria Math" panose="02040503050406030204" pitchFamily="18" charset="0"/>
                                    </a:rPr>
                                    <m:t>𝑀</m:t>
                                  </m:r>
                                </m:num>
                                <m:den>
                                  <m:bar>
                                    <m:barPr>
                                      <m:pos m:val="top"/>
                                      <m:ctrlPr>
                                        <a:rPr lang="en-US" sz="2400" b="0" i="1" smtClean="0">
                                          <a:solidFill>
                                            <a:srgbClr val="6600FF"/>
                                          </a:solidFill>
                                          <a:latin typeface="Cambria Math" panose="02040503050406030204" pitchFamily="18" charset="0"/>
                                        </a:rPr>
                                      </m:ctrlPr>
                                    </m:barPr>
                                    <m:e>
                                      <m:r>
                                        <a:rPr lang="en-US" sz="2400" b="0" i="1" smtClean="0">
                                          <a:solidFill>
                                            <a:srgbClr val="6600FF"/>
                                          </a:solidFill>
                                          <a:latin typeface="Cambria Math" panose="02040503050406030204" pitchFamily="18" charset="0"/>
                                        </a:rPr>
                                        <m:t>𝑀</m:t>
                                      </m:r>
                                    </m:e>
                                  </m:bar>
                                </m:den>
                              </m:f>
                            </m:e>
                          </m:d>
                        </m:e>
                        <m:sup>
                          <m:r>
                            <a:rPr lang="en-US" sz="2400" b="0" i="1" smtClean="0">
                              <a:solidFill>
                                <a:srgbClr val="6600FF"/>
                              </a:solidFill>
                              <a:latin typeface="Cambria Math" panose="02040503050406030204" pitchFamily="18" charset="0"/>
                            </a:rPr>
                            <m:t>2</m:t>
                          </m:r>
                        </m:sup>
                      </m:sSup>
                      <m:r>
                        <a:rPr lang="en-US" sz="2400" b="0" i="1" smtClean="0">
                          <a:solidFill>
                            <a:srgbClr val="6600FF"/>
                          </a:solidFill>
                          <a:latin typeface="Cambria Math" panose="02040503050406030204" pitchFamily="18" charset="0"/>
                        </a:rPr>
                        <m:t>+</m:t>
                      </m:r>
                      <m:r>
                        <a:rPr lang="en-US" sz="2400" b="0" i="1" smtClean="0">
                          <a:solidFill>
                            <a:srgbClr val="6600FF"/>
                          </a:solidFill>
                          <a:latin typeface="Cambria Math" panose="02040503050406030204" pitchFamily="18" charset="0"/>
                        </a:rPr>
                        <m:t>𝜖</m:t>
                      </m:r>
                      <m:sSup>
                        <m:sSupPr>
                          <m:ctrlPr>
                            <a:rPr lang="en-US" sz="2400" b="0" i="1" smtClean="0">
                              <a:solidFill>
                                <a:srgbClr val="6600FF"/>
                              </a:solidFill>
                              <a:latin typeface="Cambria Math" panose="02040503050406030204" pitchFamily="18" charset="0"/>
                            </a:rPr>
                          </m:ctrlPr>
                        </m:sSupPr>
                        <m:e>
                          <m:d>
                            <m:dPr>
                              <m:ctrlPr>
                                <a:rPr lang="en-US" sz="2400" b="0" i="1" smtClean="0">
                                  <a:solidFill>
                                    <a:srgbClr val="6600FF"/>
                                  </a:solidFill>
                                  <a:latin typeface="Cambria Math" panose="02040503050406030204" pitchFamily="18" charset="0"/>
                                </a:rPr>
                              </m:ctrlPr>
                            </m:dPr>
                            <m:e>
                              <m:f>
                                <m:fPr>
                                  <m:ctrlPr>
                                    <a:rPr lang="en-US" sz="2400" b="0" i="1" smtClean="0">
                                      <a:solidFill>
                                        <a:srgbClr val="6600FF"/>
                                      </a:solidFill>
                                      <a:latin typeface="Cambria Math" panose="02040503050406030204" pitchFamily="18" charset="0"/>
                                    </a:rPr>
                                  </m:ctrlPr>
                                </m:fPr>
                                <m:num>
                                  <m:r>
                                    <m:rPr>
                                      <m:sty m:val="p"/>
                                    </m:rPr>
                                    <a:rPr lang="en-US" sz="2400" b="0" i="0" smtClean="0">
                                      <a:solidFill>
                                        <a:srgbClr val="6600FF"/>
                                      </a:solidFill>
                                      <a:latin typeface="Cambria Math" panose="02040503050406030204" pitchFamily="18" charset="0"/>
                                    </a:rPr>
                                    <m:t>Δ</m:t>
                                  </m:r>
                                  <m:r>
                                    <a:rPr lang="en-US" sz="2400" b="0" i="1" smtClean="0">
                                      <a:solidFill>
                                        <a:srgbClr val="6600FF"/>
                                      </a:solidFill>
                                      <a:latin typeface="Cambria Math" panose="02040503050406030204" pitchFamily="18" charset="0"/>
                                    </a:rPr>
                                    <m:t>𝑅</m:t>
                                  </m:r>
                                </m:num>
                                <m:den>
                                  <m:bar>
                                    <m:barPr>
                                      <m:pos m:val="top"/>
                                      <m:ctrlPr>
                                        <a:rPr lang="en-US" sz="2400" b="0" i="1" smtClean="0">
                                          <a:solidFill>
                                            <a:srgbClr val="6600FF"/>
                                          </a:solidFill>
                                          <a:latin typeface="Cambria Math" panose="02040503050406030204" pitchFamily="18" charset="0"/>
                                        </a:rPr>
                                      </m:ctrlPr>
                                    </m:barPr>
                                    <m:e>
                                      <m:r>
                                        <a:rPr lang="en-US" sz="2400" b="0" i="1" smtClean="0">
                                          <a:solidFill>
                                            <a:srgbClr val="6600FF"/>
                                          </a:solidFill>
                                          <a:latin typeface="Cambria Math" panose="02040503050406030204" pitchFamily="18" charset="0"/>
                                        </a:rPr>
                                        <m:t>𝑅</m:t>
                                      </m:r>
                                    </m:e>
                                  </m:bar>
                                </m:den>
                              </m:f>
                            </m:e>
                          </m:d>
                        </m:e>
                        <m:sup>
                          <m:r>
                            <a:rPr lang="en-US" sz="2400" b="0" i="1" smtClean="0">
                              <a:solidFill>
                                <a:srgbClr val="6600FF"/>
                              </a:solidFill>
                              <a:latin typeface="Cambria Math" panose="02040503050406030204" pitchFamily="18" charset="0"/>
                            </a:rPr>
                            <m:t>2</m:t>
                          </m:r>
                        </m:sup>
                      </m:sSup>
                      <m:r>
                        <a:rPr lang="en-US" sz="2400" b="0" i="1" smtClean="0">
                          <a:solidFill>
                            <a:srgbClr val="6600FF"/>
                          </a:solidFill>
                          <a:latin typeface="Cambria Math" panose="02040503050406030204" pitchFamily="18" charset="0"/>
                        </a:rPr>
                        <m:t>]</m:t>
                      </m:r>
                    </m:oMath>
                  </m:oMathPara>
                </a14:m>
                <a:endParaRPr lang="en-US" sz="2400" dirty="0">
                  <a:solidFill>
                    <a:srgbClr val="6600FF"/>
                  </a:solidFill>
                </a:endParaRPr>
              </a:p>
            </p:txBody>
          </p:sp>
        </mc:Choice>
        <mc:Fallback xmlns="">
          <p:sp>
            <p:nvSpPr>
              <p:cNvPr id="13" name="TextBox 12">
                <a:extLst>
                  <a:ext uri="{FF2B5EF4-FFF2-40B4-BE49-F238E27FC236}">
                    <a16:creationId xmlns:a16="http://schemas.microsoft.com/office/drawing/2014/main" id="{2C55DF5B-3CC7-CD4E-ACB4-3BC3B1D44AD4}"/>
                  </a:ext>
                </a:extLst>
              </p:cNvPr>
              <p:cNvSpPr txBox="1">
                <a:spLocks noRot="1" noChangeAspect="1" noMove="1" noResize="1" noEditPoints="1" noAdjustHandles="1" noChangeArrowheads="1" noChangeShapeType="1" noTextEdit="1"/>
              </p:cNvSpPr>
              <p:nvPr/>
            </p:nvSpPr>
            <p:spPr>
              <a:xfrm>
                <a:off x="574755" y="1698721"/>
                <a:ext cx="3286476" cy="816698"/>
              </a:xfrm>
              <a:prstGeom prst="rect">
                <a:avLst/>
              </a:prstGeom>
              <a:blipFill>
                <a:blip r:embed="rId5"/>
                <a:stretch>
                  <a:fillRect l="-1538" r="-2692"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F1157C-6579-8047-B5B6-EEEF2962C0A2}"/>
                  </a:ext>
                </a:extLst>
              </p:cNvPr>
              <p:cNvSpPr txBox="1"/>
              <p:nvPr/>
            </p:nvSpPr>
            <p:spPr>
              <a:xfrm>
                <a:off x="5486400" y="1621436"/>
                <a:ext cx="2305952"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6600FF"/>
                          </a:solidFill>
                          <a:latin typeface="Cambria Math" panose="02040503050406030204" pitchFamily="18" charset="0"/>
                        </a:rPr>
                        <m:t>𝛾</m:t>
                      </m:r>
                      <m:r>
                        <a:rPr lang="en-US" sz="2400" b="0" i="1" smtClean="0">
                          <a:solidFill>
                            <a:srgbClr val="6600FF"/>
                          </a:solidFill>
                          <a:latin typeface="Cambria Math" panose="02040503050406030204" pitchFamily="18" charset="0"/>
                        </a:rPr>
                        <m:t>=−</m:t>
                      </m:r>
                      <m:r>
                        <a:rPr lang="en-US" sz="2400" b="0" i="1" smtClean="0">
                          <a:solidFill>
                            <a:srgbClr val="6600FF"/>
                          </a:solidFill>
                          <a:latin typeface="Cambria Math" panose="02040503050406030204" pitchFamily="18" charset="0"/>
                        </a:rPr>
                        <m:t>𝑉</m:t>
                      </m:r>
                      <m:r>
                        <a:rPr lang="en-US" sz="2400" b="0" i="1" smtClean="0">
                          <a:solidFill>
                            <a:srgbClr val="6600FF"/>
                          </a:solidFill>
                          <a:latin typeface="Cambria Math" panose="02040503050406030204" pitchFamily="18" charset="0"/>
                        </a:rPr>
                        <m:t>(</m:t>
                      </m:r>
                      <m:f>
                        <m:fPr>
                          <m:ctrlPr>
                            <a:rPr lang="en-US" sz="2400" b="0" i="1" smtClean="0">
                              <a:solidFill>
                                <a:srgbClr val="6600FF"/>
                              </a:solidFill>
                              <a:latin typeface="Cambria Math" panose="02040503050406030204" pitchFamily="18" charset="0"/>
                            </a:rPr>
                          </m:ctrlPr>
                        </m:fPr>
                        <m:num>
                          <m:r>
                            <a:rPr lang="en-US" sz="2400" b="0" i="1" smtClean="0">
                              <a:solidFill>
                                <a:srgbClr val="6600FF"/>
                              </a:solidFill>
                              <a:latin typeface="Cambria Math" panose="02040503050406030204" pitchFamily="18" charset="0"/>
                            </a:rPr>
                            <m:t>𝑑</m:t>
                          </m:r>
                          <m:func>
                            <m:funcPr>
                              <m:ctrlPr>
                                <a:rPr lang="en-US" sz="2400" b="0" i="1" smtClean="0">
                                  <a:solidFill>
                                    <a:srgbClr val="6600FF"/>
                                  </a:solidFill>
                                  <a:latin typeface="Cambria Math" panose="02040503050406030204" pitchFamily="18" charset="0"/>
                                </a:rPr>
                              </m:ctrlPr>
                            </m:funcPr>
                            <m:fName>
                              <m:r>
                                <m:rPr>
                                  <m:sty m:val="p"/>
                                </m:rPr>
                                <a:rPr lang="en-US" sz="2400" b="0" i="0" smtClean="0">
                                  <a:solidFill>
                                    <a:srgbClr val="6600FF"/>
                                  </a:solidFill>
                                  <a:latin typeface="Cambria Math" panose="02040503050406030204" pitchFamily="18" charset="0"/>
                                </a:rPr>
                                <m:t>ln</m:t>
                              </m:r>
                            </m:fName>
                            <m:e>
                              <m:d>
                                <m:dPr>
                                  <m:ctrlPr>
                                    <a:rPr lang="en-US" sz="2400" b="0" i="1" smtClean="0">
                                      <a:solidFill>
                                        <a:srgbClr val="6600FF"/>
                                      </a:solidFill>
                                      <a:latin typeface="Cambria Math" panose="02040503050406030204" pitchFamily="18" charset="0"/>
                                    </a:rPr>
                                  </m:ctrlPr>
                                </m:dPr>
                                <m:e>
                                  <m:r>
                                    <a:rPr lang="en-US" sz="2400" b="0" i="1" smtClean="0">
                                      <a:solidFill>
                                        <a:srgbClr val="6600FF"/>
                                      </a:solidFill>
                                      <a:latin typeface="Cambria Math" panose="02040503050406030204" pitchFamily="18" charset="0"/>
                                    </a:rPr>
                                    <m:t>𝜔</m:t>
                                  </m:r>
                                </m:e>
                              </m:d>
                            </m:e>
                          </m:func>
                        </m:num>
                        <m:den>
                          <m:r>
                            <a:rPr lang="en-US" sz="2400" b="0" i="1" smtClean="0">
                              <a:solidFill>
                                <a:srgbClr val="6600FF"/>
                              </a:solidFill>
                              <a:latin typeface="Cambria Math" panose="02040503050406030204" pitchFamily="18" charset="0"/>
                            </a:rPr>
                            <m:t>𝑑𝑉</m:t>
                          </m:r>
                        </m:den>
                      </m:f>
                      <m:r>
                        <a:rPr lang="en-US" sz="2400" b="0" i="1" smtClean="0">
                          <a:solidFill>
                            <a:srgbClr val="6600FF"/>
                          </a:solidFill>
                          <a:latin typeface="Cambria Math" panose="02040503050406030204" pitchFamily="18" charset="0"/>
                        </a:rPr>
                        <m:t>)</m:t>
                      </m:r>
                    </m:oMath>
                  </m:oMathPara>
                </a14:m>
                <a:endParaRPr lang="en-US" sz="2400" dirty="0">
                  <a:solidFill>
                    <a:srgbClr val="6600FF"/>
                  </a:solidFill>
                </a:endParaRPr>
              </a:p>
            </p:txBody>
          </p:sp>
        </mc:Choice>
        <mc:Fallback xmlns="">
          <p:sp>
            <p:nvSpPr>
              <p:cNvPr id="14" name="TextBox 13">
                <a:extLst>
                  <a:ext uri="{FF2B5EF4-FFF2-40B4-BE49-F238E27FC236}">
                    <a16:creationId xmlns:a16="http://schemas.microsoft.com/office/drawing/2014/main" id="{6BF1157C-6579-8047-B5B6-EEEF2962C0A2}"/>
                  </a:ext>
                </a:extLst>
              </p:cNvPr>
              <p:cNvSpPr txBox="1">
                <a:spLocks noRot="1" noChangeAspect="1" noMove="1" noResize="1" noEditPoints="1" noAdjustHandles="1" noChangeArrowheads="1" noChangeShapeType="1" noTextEdit="1"/>
              </p:cNvSpPr>
              <p:nvPr/>
            </p:nvSpPr>
            <p:spPr>
              <a:xfrm>
                <a:off x="5486400" y="1621436"/>
                <a:ext cx="2305952" cy="716799"/>
              </a:xfrm>
              <a:prstGeom prst="rect">
                <a:avLst/>
              </a:prstGeom>
              <a:blipFill>
                <a:blip r:embed="rId6"/>
                <a:stretch>
                  <a:fillRect l="-2747" r="-3846"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DA1B07-7835-104D-8851-DAFDD9756AB3}"/>
                  </a:ext>
                </a:extLst>
              </p:cNvPr>
              <p:cNvSpPr txBox="1"/>
              <p:nvPr/>
            </p:nvSpPr>
            <p:spPr>
              <a:xfrm>
                <a:off x="2209800" y="3695453"/>
                <a:ext cx="4953000" cy="800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m:rPr>
                              <m:sty m:val="p"/>
                            </m:rPr>
                            <a:rPr lang="en-US" sz="2400" b="0" i="0" smtClean="0">
                              <a:latin typeface="Cambria Math" panose="02040503050406030204" pitchFamily="18" charset="0"/>
                            </a:rPr>
                            <m:t>d</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𝑚𝑎𝑥</m:t>
                              </m:r>
                            </m:sub>
                          </m:sSub>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e>
                      </m:nary>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𝑔</m:t>
                          </m:r>
                        </m:sub>
                        <m:sup>
                          <m:r>
                            <a:rPr lang="en-US" sz="2400" b="0" i="1" smtClean="0">
                              <a:latin typeface="Cambria Math" panose="02040503050406030204" pitchFamily="18" charset="0"/>
                            </a:rPr>
                            <m:t>2</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𝑑</m:t>
                      </m:r>
                      <m:r>
                        <a:rPr lang="en-US" sz="2400" b="0" i="1" smtClean="0">
                          <a:latin typeface="Cambria Math" panose="02040503050406030204" pitchFamily="18" charset="0"/>
                        </a:rPr>
                        <m:t>𝜔</m:t>
                      </m:r>
                    </m:oMath>
                  </m:oMathPara>
                </a14:m>
                <a:endParaRPr lang="en-US" sz="2400" dirty="0"/>
              </a:p>
            </p:txBody>
          </p:sp>
        </mc:Choice>
        <mc:Fallback xmlns="">
          <p:sp>
            <p:nvSpPr>
              <p:cNvPr id="17" name="TextBox 16">
                <a:extLst>
                  <a:ext uri="{FF2B5EF4-FFF2-40B4-BE49-F238E27FC236}">
                    <a16:creationId xmlns:a16="http://schemas.microsoft.com/office/drawing/2014/main" id="{5FDA1B07-7835-104D-8851-DAFDD9756AB3}"/>
                  </a:ext>
                </a:extLst>
              </p:cNvPr>
              <p:cNvSpPr txBox="1">
                <a:spLocks noRot="1" noChangeAspect="1" noMove="1" noResize="1" noEditPoints="1" noAdjustHandles="1" noChangeArrowheads="1" noChangeShapeType="1" noTextEdit="1"/>
              </p:cNvSpPr>
              <p:nvPr/>
            </p:nvSpPr>
            <p:spPr>
              <a:xfrm>
                <a:off x="2209800" y="3695453"/>
                <a:ext cx="4953000" cy="800347"/>
              </a:xfrm>
              <a:prstGeom prst="rect">
                <a:avLst/>
              </a:prstGeom>
              <a:blipFill>
                <a:blip r:embed="rId7"/>
                <a:stretch>
                  <a:fillRect l="-1790" t="-192188" b="-278125"/>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4D6918F2-F3C2-3F4A-9DEB-5BBEE38BDE44}"/>
              </a:ext>
            </a:extLst>
          </p:cNvPr>
          <p:cNvSpPr/>
          <p:nvPr/>
        </p:nvSpPr>
        <p:spPr>
          <a:xfrm rot="16200000">
            <a:off x="4966352" y="3789303"/>
            <a:ext cx="487682" cy="177161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7F7A52-1E88-3F48-B047-6D4BC3293D2A}"/>
                  </a:ext>
                </a:extLst>
              </p:cNvPr>
              <p:cNvSpPr txBox="1"/>
              <p:nvPr/>
            </p:nvSpPr>
            <p:spPr>
              <a:xfrm>
                <a:off x="3604683" y="4964668"/>
                <a:ext cx="2526013"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m:rPr>
                              <m:sty m:val="p"/>
                            </m:rPr>
                            <a:rPr lang="en-US" sz="2400" b="0" i="0" smtClean="0">
                              <a:latin typeface="Cambria Math" panose="02040503050406030204" pitchFamily="18" charset="0"/>
                            </a:rPr>
                            <m:t>d</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arctan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e>
                          </m:func>
                        </m:num>
                        <m:den>
                          <m:r>
                            <a:rPr lang="en-US" sz="2400" b="0" i="1" smtClean="0">
                              <a:latin typeface="Cambria Math" panose="02040503050406030204" pitchFamily="18" charset="0"/>
                            </a:rPr>
                            <m:t>𝑢</m:t>
                          </m:r>
                        </m:den>
                      </m:f>
                    </m:oMath>
                  </m:oMathPara>
                </a14:m>
                <a:endParaRPr lang="en-US" sz="2400" dirty="0"/>
              </a:p>
            </p:txBody>
          </p:sp>
        </mc:Choice>
        <mc:Fallback xmlns="">
          <p:sp>
            <p:nvSpPr>
              <p:cNvPr id="19" name="TextBox 18">
                <a:extLst>
                  <a:ext uri="{FF2B5EF4-FFF2-40B4-BE49-F238E27FC236}">
                    <a16:creationId xmlns:a16="http://schemas.microsoft.com/office/drawing/2014/main" id="{B77F7A52-1E88-3F48-B047-6D4BC3293D2A}"/>
                  </a:ext>
                </a:extLst>
              </p:cNvPr>
              <p:cNvSpPr txBox="1">
                <a:spLocks noRot="1" noChangeAspect="1" noMove="1" noResize="1" noEditPoints="1" noAdjustHandles="1" noChangeArrowheads="1" noChangeShapeType="1" noTextEdit="1"/>
              </p:cNvSpPr>
              <p:nvPr/>
            </p:nvSpPr>
            <p:spPr>
              <a:xfrm>
                <a:off x="3604683" y="4964668"/>
                <a:ext cx="2526013" cy="716799"/>
              </a:xfrm>
              <a:prstGeom prst="rect">
                <a:avLst/>
              </a:prstGeom>
              <a:blipFill>
                <a:blip r:embed="rId8"/>
                <a:stretch>
                  <a:fillRect l="-1000"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6FBD80A-D1ED-DA44-8E08-03CB48771B54}"/>
                  </a:ext>
                </a:extLst>
              </p:cNvPr>
              <p:cNvSpPr txBox="1"/>
              <p:nvPr/>
            </p:nvSpPr>
            <p:spPr>
              <a:xfrm>
                <a:off x="4429163" y="5879068"/>
                <a:ext cx="24134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𝑢</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f</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Γ</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oMath>
                  </m:oMathPara>
                </a14:m>
                <a:endParaRPr lang="en-US" sz="2400" dirty="0"/>
              </a:p>
            </p:txBody>
          </p:sp>
        </mc:Choice>
        <mc:Fallback xmlns="">
          <p:sp>
            <p:nvSpPr>
              <p:cNvPr id="20" name="TextBox 19">
                <a:extLst>
                  <a:ext uri="{FF2B5EF4-FFF2-40B4-BE49-F238E27FC236}">
                    <a16:creationId xmlns:a16="http://schemas.microsoft.com/office/drawing/2014/main" id="{C6FBD80A-D1ED-DA44-8E08-03CB48771B54}"/>
                  </a:ext>
                </a:extLst>
              </p:cNvPr>
              <p:cNvSpPr txBox="1">
                <a:spLocks noRot="1" noChangeAspect="1" noMove="1" noResize="1" noEditPoints="1" noAdjustHandles="1" noChangeArrowheads="1" noChangeShapeType="1" noTextEdit="1"/>
              </p:cNvSpPr>
              <p:nvPr/>
            </p:nvSpPr>
            <p:spPr>
              <a:xfrm>
                <a:off x="4429163" y="5879068"/>
                <a:ext cx="2413481" cy="369332"/>
              </a:xfrm>
              <a:prstGeom prst="rect">
                <a:avLst/>
              </a:prstGeom>
              <a:blipFill>
                <a:blip r:embed="rId9"/>
                <a:stretch>
                  <a:fillRect t="-6667" b="-36667"/>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F48E0F6-E729-7E43-B2C6-3899EEB30052}"/>
              </a:ext>
            </a:extLst>
          </p:cNvPr>
          <p:cNvPicPr>
            <a:picLocks noChangeAspect="1"/>
          </p:cNvPicPr>
          <p:nvPr/>
        </p:nvPicPr>
        <p:blipFill>
          <a:blip r:embed="rId10"/>
          <a:stretch>
            <a:fillRect/>
          </a:stretch>
        </p:blipFill>
        <p:spPr>
          <a:xfrm>
            <a:off x="7239000" y="1981200"/>
            <a:ext cx="1600200" cy="1687240"/>
          </a:xfrm>
          <a:prstGeom prst="rect">
            <a:avLst/>
          </a:prstGeom>
        </p:spPr>
      </p:pic>
      <p:sp>
        <p:nvSpPr>
          <p:cNvPr id="22" name="TextBox 21">
            <a:extLst>
              <a:ext uri="{FF2B5EF4-FFF2-40B4-BE49-F238E27FC236}">
                <a16:creationId xmlns:a16="http://schemas.microsoft.com/office/drawing/2014/main" id="{28A51456-69EB-EB40-9935-B0461AFD5EA2}"/>
              </a:ext>
            </a:extLst>
          </p:cNvPr>
          <p:cNvSpPr txBox="1"/>
          <p:nvPr/>
        </p:nvSpPr>
        <p:spPr>
          <a:xfrm>
            <a:off x="7315200" y="3821668"/>
            <a:ext cx="1600200" cy="369332"/>
          </a:xfrm>
          <a:prstGeom prst="rect">
            <a:avLst/>
          </a:prstGeom>
          <a:noFill/>
        </p:spPr>
        <p:txBody>
          <a:bodyPr wrap="square" rtlCol="0">
            <a:spAutoFit/>
          </a:bodyPr>
          <a:lstStyle/>
          <a:p>
            <a:r>
              <a:rPr lang="en-US" b="1" dirty="0"/>
              <a:t>k + k’ = k’’ + G</a:t>
            </a:r>
          </a:p>
        </p:txBody>
      </p:sp>
      <p:sp>
        <p:nvSpPr>
          <p:cNvPr id="25" name="Rectangle 24">
            <a:extLst>
              <a:ext uri="{FF2B5EF4-FFF2-40B4-BE49-F238E27FC236}">
                <a16:creationId xmlns:a16="http://schemas.microsoft.com/office/drawing/2014/main" id="{E88E2642-0FEC-FC43-AAB5-0405BC10E2AB}"/>
              </a:ext>
            </a:extLst>
          </p:cNvPr>
          <p:cNvSpPr/>
          <p:nvPr/>
        </p:nvSpPr>
        <p:spPr>
          <a:xfrm>
            <a:off x="5719982" y="6409770"/>
            <a:ext cx="4572000" cy="338554"/>
          </a:xfrm>
          <a:prstGeom prst="rect">
            <a:avLst/>
          </a:prstGeom>
        </p:spPr>
        <p:txBody>
          <a:bodyPr>
            <a:spAutoFit/>
          </a:bodyPr>
          <a:lstStyle/>
          <a:p>
            <a:pPr marL="406400" indent="-406400"/>
            <a:r>
              <a:rPr lang="en-US" sz="1600" dirty="0" err="1">
                <a:solidFill>
                  <a:schemeClr val="bg1">
                    <a:lumMod val="65000"/>
                  </a:schemeClr>
                </a:solidFill>
              </a:rPr>
              <a:t>Klemens</a:t>
            </a:r>
            <a:r>
              <a:rPr lang="en-US" sz="1600" dirty="0">
                <a:solidFill>
                  <a:schemeClr val="bg1">
                    <a:lumMod val="65000"/>
                  </a:schemeClr>
                </a:solidFill>
              </a:rPr>
              <a:t>, P. </a:t>
            </a:r>
            <a:r>
              <a:rPr lang="en-US" sz="1600" i="1" dirty="0">
                <a:solidFill>
                  <a:schemeClr val="bg1">
                    <a:lumMod val="65000"/>
                  </a:schemeClr>
                </a:solidFill>
              </a:rPr>
              <a:t>Phys. Rev.</a:t>
            </a:r>
            <a:r>
              <a:rPr lang="en-US" sz="1600" dirty="0">
                <a:solidFill>
                  <a:schemeClr val="bg1">
                    <a:lumMod val="65000"/>
                  </a:schemeClr>
                </a:solidFill>
              </a:rPr>
              <a:t> </a:t>
            </a:r>
            <a:r>
              <a:rPr lang="en-US" sz="1600" b="1" dirty="0">
                <a:solidFill>
                  <a:schemeClr val="bg1">
                    <a:lumMod val="65000"/>
                  </a:schemeClr>
                </a:solidFill>
              </a:rPr>
              <a:t>119</a:t>
            </a:r>
            <a:r>
              <a:rPr lang="en-US" sz="1600" dirty="0">
                <a:solidFill>
                  <a:schemeClr val="bg1">
                    <a:lumMod val="65000"/>
                  </a:schemeClr>
                </a:solidFill>
              </a:rPr>
              <a:t>, (1960).</a:t>
            </a:r>
            <a:endParaRPr lang="en-US" sz="1600" dirty="0">
              <a:solidFill>
                <a:schemeClr val="bg1">
                  <a:lumMod val="65000"/>
                </a:schemeClr>
              </a:solidFill>
              <a:effectLst/>
            </a:endParaRPr>
          </a:p>
        </p:txBody>
      </p:sp>
      <p:sp>
        <p:nvSpPr>
          <p:cNvPr id="31" name="TextBox 30">
            <a:extLst>
              <a:ext uri="{FF2B5EF4-FFF2-40B4-BE49-F238E27FC236}">
                <a16:creationId xmlns:a16="http://schemas.microsoft.com/office/drawing/2014/main" id="{3399B8A8-8777-5147-91D7-FCCBB3DCB75F}"/>
              </a:ext>
            </a:extLst>
          </p:cNvPr>
          <p:cNvSpPr txBox="1"/>
          <p:nvPr/>
        </p:nvSpPr>
        <p:spPr>
          <a:xfrm>
            <a:off x="2438400" y="5879068"/>
            <a:ext cx="2122409" cy="369332"/>
          </a:xfrm>
          <a:prstGeom prst="rect">
            <a:avLst/>
          </a:prstGeom>
          <a:noFill/>
        </p:spPr>
        <p:txBody>
          <a:bodyPr wrap="square" rtlCol="0">
            <a:spAutoFit/>
          </a:bodyPr>
          <a:lstStyle/>
          <a:p>
            <a:r>
              <a:rPr lang="en-US" dirty="0">
                <a:solidFill>
                  <a:srgbClr val="6600FF"/>
                </a:solidFill>
              </a:rPr>
              <a:t>Disorder parameter:</a:t>
            </a:r>
          </a:p>
        </p:txBody>
      </p:sp>
      <p:pic>
        <p:nvPicPr>
          <p:cNvPr id="5" name="Picture 4">
            <a:extLst>
              <a:ext uri="{FF2B5EF4-FFF2-40B4-BE49-F238E27FC236}">
                <a16:creationId xmlns:a16="http://schemas.microsoft.com/office/drawing/2014/main" id="{FFBDD64F-A62E-5A48-AF3C-F79A4D0DC885}"/>
              </a:ext>
            </a:extLst>
          </p:cNvPr>
          <p:cNvPicPr>
            <a:picLocks noChangeAspect="1"/>
          </p:cNvPicPr>
          <p:nvPr/>
        </p:nvPicPr>
        <p:blipFill rotWithShape="1">
          <a:blip r:embed="rId11">
            <a:extLst>
              <a:ext uri="{28A0092B-C50C-407E-A947-70E740481C1C}">
                <a14:useLocalDpi xmlns:a14="http://schemas.microsoft.com/office/drawing/2010/main" val="0"/>
              </a:ext>
            </a:extLst>
          </a:blip>
          <a:srcRect l="34167" t="16709" r="3333" b="25151"/>
          <a:stretch/>
        </p:blipFill>
        <p:spPr>
          <a:xfrm>
            <a:off x="157641" y="2667000"/>
            <a:ext cx="2661759" cy="1133990"/>
          </a:xfrm>
          <a:prstGeom prst="rect">
            <a:avLst/>
          </a:prstGeom>
        </p:spPr>
      </p:pic>
    </p:spTree>
    <p:extLst>
      <p:ext uri="{BB962C8B-B14F-4D97-AF65-F5344CB8AC3E}">
        <p14:creationId xmlns:p14="http://schemas.microsoft.com/office/powerpoint/2010/main" val="3373055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18" grpId="0" animBg="1"/>
      <p:bldP spid="19" grpId="0"/>
      <p:bldP spid="20" grpId="0"/>
      <p:bldP spid="31" grpId="0"/>
    </p:bldLst>
  </p:timing>
</p:sld>
</file>

<file path=ppt/theme/theme1.xml><?xml version="1.0" encoding="utf-8"?>
<a:theme xmlns:a="http://schemas.openxmlformats.org/drawingml/2006/main" name="MML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112269</TotalTime>
  <Words>6978</Words>
  <Application>Microsoft Macintosh PowerPoint</Application>
  <PresentationFormat>On-screen Show (4:3)</PresentationFormat>
  <Paragraphs>683</Paragraphs>
  <Slides>49</Slides>
  <Notes>48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Calibri</vt:lpstr>
      <vt:lpstr>Calibri Light</vt:lpstr>
      <vt:lpstr>Cambria Math</vt:lpstr>
      <vt:lpstr>Courier New</vt:lpstr>
      <vt:lpstr>Helvetica</vt:lpstr>
      <vt:lpstr>Wingdings</vt:lpstr>
      <vt:lpstr>MML_template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Lin</dc:creator>
  <cp:lastModifiedBy>Ramya Gurunathan</cp:lastModifiedBy>
  <cp:revision>1541</cp:revision>
  <cp:lastPrinted>2019-07-01T04:39:29Z</cp:lastPrinted>
  <dcterms:created xsi:type="dcterms:W3CDTF">2011-10-13T14:32:36Z</dcterms:created>
  <dcterms:modified xsi:type="dcterms:W3CDTF">2020-11-13T21:42:37Z</dcterms:modified>
</cp:coreProperties>
</file>